
<file path=[Content_Types].xml><?xml version="1.0" encoding="utf-8"?>
<Types xmlns="http://schemas.openxmlformats.org/package/2006/content-types">
  <Default Extension="png" ContentType="image/png"/>
  <Default Extension="bin" ContentType="application/vnd.openxmlformats-officedocument.oleObject"/>
  <Default Extension="rels" ContentType="application/vnd.openxmlformats-package.relationships+xml"/>
  <Default Extension="xml" ContentType="application/xml"/>
  <Default Extension="fntdata" ContentType="application/x-fontdata"/>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0.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1.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2.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3.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theme/themeOverride1.xml" ContentType="application/vnd.openxmlformats-officedocument.themeOverride+xml"/>
  <Override PartName="/ppt/notesSlides/notesSlide24.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5.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6.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 id="2147483650" r:id="rId5"/>
    <p:sldMasterId id="2147483653" r:id="rId6"/>
    <p:sldMasterId id="2147483655" r:id="rId7"/>
  </p:sldMasterIdLst>
  <p:notesMasterIdLst>
    <p:notesMasterId r:id="rId39"/>
  </p:notesMasterIdLst>
  <p:sldIdLst>
    <p:sldId id="256" r:id="rId8"/>
    <p:sldId id="282" r:id="rId9"/>
    <p:sldId id="258" r:id="rId10"/>
    <p:sldId id="259" r:id="rId11"/>
    <p:sldId id="265" r:id="rId12"/>
    <p:sldId id="273" r:id="rId13"/>
    <p:sldId id="284" r:id="rId14"/>
    <p:sldId id="293" r:id="rId15"/>
    <p:sldId id="292" r:id="rId16"/>
    <p:sldId id="294" r:id="rId17"/>
    <p:sldId id="296" r:id="rId18"/>
    <p:sldId id="274" r:id="rId19"/>
    <p:sldId id="280" r:id="rId20"/>
    <p:sldId id="277" r:id="rId21"/>
    <p:sldId id="279" r:id="rId22"/>
    <p:sldId id="275" r:id="rId23"/>
    <p:sldId id="276" r:id="rId24"/>
    <p:sldId id="281" r:id="rId25"/>
    <p:sldId id="278" r:id="rId26"/>
    <p:sldId id="288" r:id="rId27"/>
    <p:sldId id="286" r:id="rId28"/>
    <p:sldId id="285" r:id="rId29"/>
    <p:sldId id="290" r:id="rId30"/>
    <p:sldId id="287" r:id="rId31"/>
    <p:sldId id="289" r:id="rId32"/>
    <p:sldId id="295" r:id="rId33"/>
    <p:sldId id="291" r:id="rId34"/>
    <p:sldId id="283" r:id="rId35"/>
    <p:sldId id="266" r:id="rId36"/>
    <p:sldId id="271" r:id="rId37"/>
    <p:sldId id="270" r:id="rId38"/>
  </p:sldIdLst>
  <p:sldSz cx="12192000" cy="6858000"/>
  <p:notesSz cx="6858000" cy="9144000"/>
  <p:embeddedFontLst>
    <p:embeddedFont>
      <p:font typeface="Baloo 2" panose="020B0604020202020204" charset="0"/>
      <p:regular r:id="rId40"/>
      <p:bold r:id="rId41"/>
    </p:embeddedFont>
    <p:embeddedFont>
      <p:font typeface="Calibri" panose="020F0502020204030204" pitchFamily="34" charset="0"/>
      <p:regular r:id="rId42"/>
      <p:bold r:id="rId43"/>
      <p:italic r:id="rId44"/>
      <p:boldItalic r:id="rId4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6" roundtripDataSignature="AMtx7mhluo0R8uXmjAF/UJXZY5Wu3LGL3g=="/>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aitriona Delaney" initials="CD" lastIdx="9" clrIdx="0">
    <p:extLst>
      <p:ext uri="{19B8F6BF-5375-455C-9EA6-DF929625EA0E}">
        <p15:presenceInfo xmlns:p15="http://schemas.microsoft.com/office/powerpoint/2012/main" userId="Caitriona Delane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8080"/>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141"/>
    <p:restoredTop sz="94674"/>
  </p:normalViewPr>
  <p:slideViewPr>
    <p:cSldViewPr snapToGrid="0" snapToObjects="1">
      <p:cViewPr varScale="1">
        <p:scale>
          <a:sx n="68" d="100"/>
          <a:sy n="68" d="100"/>
        </p:scale>
        <p:origin x="97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font" Target="fonts/font3.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viewProps" Target="view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font" Target="fonts/font4.fntdata"/><Relationship Id="rId48" Type="http://schemas.openxmlformats.org/officeDocument/2006/relationships/presProps" Target="presProps.xml"/><Relationship Id="rId8" Type="http://schemas.openxmlformats.org/officeDocument/2006/relationships/slide" Target="slides/slide1.xml"/><Relationship Id="rId51" Type="http://schemas.openxmlformats.org/officeDocument/2006/relationships/tableStyles" Target="tableStyle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customschemas.google.com/relationships/presentationmetadata" Target="metadata"/><Relationship Id="rId20" Type="http://schemas.openxmlformats.org/officeDocument/2006/relationships/slide" Target="slides/slide13.xml"/><Relationship Id="rId41" Type="http://schemas.openxmlformats.org/officeDocument/2006/relationships/font" Target="fonts/font2.fntdata"/><Relationship Id="rId1" Type="http://schemas.openxmlformats.org/officeDocument/2006/relationships/customXml" Target="../customXml/item1.xml"/><Relationship Id="rId6"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package" Target="../embeddings/Microsoft_Excel_Worksheet8.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4.xml"/><Relationship Id="rId1" Type="http://schemas.microsoft.com/office/2011/relationships/chartStyle" Target="style14.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licja\Downloads\P-WAMII2019TBL5.6.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embeddings/oleObject1.bin"/><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E"/>
              <a:t>Employment rates by sex, Ireland and EU (1998-2019)</a:t>
            </a:r>
          </a:p>
        </c:rich>
      </c:tx>
      <c:layout>
        <c:manualLayout>
          <c:xMode val="edge"/>
          <c:yMode val="edge"/>
          <c:x val="0.18654197006072917"/>
          <c:y val="1.2763912098857001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Sheet1!$A$25</c:f>
              <c:strCache>
                <c:ptCount val="1"/>
                <c:pt idx="0">
                  <c:v>Males Ireland</c:v>
                </c:pt>
              </c:strCache>
            </c:strRef>
          </c:tx>
          <c:spPr>
            <a:ln w="28575" cap="rnd">
              <a:solidFill>
                <a:schemeClr val="accent1"/>
              </a:solidFill>
              <a:round/>
            </a:ln>
            <a:effectLst/>
          </c:spPr>
          <c:marker>
            <c:symbol val="none"/>
          </c:marker>
          <c:cat>
            <c:strRef>
              <c:f>Sheet1!$B$24:$Z$24</c:f>
              <c:strCache>
                <c:ptCount val="25"/>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strCache>
            </c:strRef>
          </c:cat>
          <c:val>
            <c:numRef>
              <c:f>Sheet1!$B$25:$Z$25</c:f>
              <c:numCache>
                <c:formatCode>#,##0.0</c:formatCode>
                <c:ptCount val="25"/>
                <c:pt idx="0">
                  <c:v>66.7</c:v>
                </c:pt>
                <c:pt idx="1">
                  <c:v>66.8</c:v>
                </c:pt>
                <c:pt idx="2">
                  <c:v>68</c:v>
                </c:pt>
                <c:pt idx="3">
                  <c:v>71.099999999999994</c:v>
                </c:pt>
                <c:pt idx="4">
                  <c:v>73.599999999999994</c:v>
                </c:pt>
                <c:pt idx="5">
                  <c:v>75.7</c:v>
                </c:pt>
                <c:pt idx="6">
                  <c:v>76.2</c:v>
                </c:pt>
                <c:pt idx="7">
                  <c:v>75</c:v>
                </c:pt>
                <c:pt idx="8">
                  <c:v>74.7</c:v>
                </c:pt>
                <c:pt idx="9">
                  <c:v>75.2</c:v>
                </c:pt>
                <c:pt idx="10">
                  <c:v>76.900000000000006</c:v>
                </c:pt>
                <c:pt idx="11">
                  <c:v>77.900000000000006</c:v>
                </c:pt>
                <c:pt idx="12">
                  <c:v>80.400000000000006</c:v>
                </c:pt>
                <c:pt idx="13">
                  <c:v>77</c:v>
                </c:pt>
                <c:pt idx="14">
                  <c:v>68.2</c:v>
                </c:pt>
                <c:pt idx="15">
                  <c:v>64.900000000000006</c:v>
                </c:pt>
                <c:pt idx="16">
                  <c:v>63.8</c:v>
                </c:pt>
                <c:pt idx="17">
                  <c:v>63.7</c:v>
                </c:pt>
                <c:pt idx="18">
                  <c:v>66.400000000000006</c:v>
                </c:pt>
                <c:pt idx="19">
                  <c:v>68.400000000000006</c:v>
                </c:pt>
                <c:pt idx="20">
                  <c:v>70.3</c:v>
                </c:pt>
                <c:pt idx="21">
                  <c:v>71.8</c:v>
                </c:pt>
                <c:pt idx="22">
                  <c:v>73</c:v>
                </c:pt>
                <c:pt idx="23">
                  <c:v>74.099999999999994</c:v>
                </c:pt>
                <c:pt idx="24">
                  <c:v>75</c:v>
                </c:pt>
              </c:numCache>
            </c:numRef>
          </c:val>
          <c:smooth val="0"/>
          <c:extLst>
            <c:ext xmlns:c16="http://schemas.microsoft.com/office/drawing/2014/chart" uri="{C3380CC4-5D6E-409C-BE32-E72D297353CC}">
              <c16:uniqueId val="{00000000-0B67-4696-B22F-48BA121CEBEE}"/>
            </c:ext>
          </c:extLst>
        </c:ser>
        <c:ser>
          <c:idx val="1"/>
          <c:order val="1"/>
          <c:tx>
            <c:strRef>
              <c:f>Sheet1!$A$26</c:f>
              <c:strCache>
                <c:ptCount val="1"/>
                <c:pt idx="0">
                  <c:v>Males EU</c:v>
                </c:pt>
              </c:strCache>
            </c:strRef>
          </c:tx>
          <c:spPr>
            <a:ln w="28575" cap="rnd">
              <a:solidFill>
                <a:schemeClr val="accent2"/>
              </a:solidFill>
              <a:round/>
            </a:ln>
            <a:effectLst/>
          </c:spPr>
          <c:marker>
            <c:symbol val="none"/>
          </c:marker>
          <c:cat>
            <c:strRef>
              <c:f>Sheet1!$B$24:$Z$24</c:f>
              <c:strCache>
                <c:ptCount val="25"/>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strCache>
            </c:strRef>
          </c:cat>
          <c:val>
            <c:numRef>
              <c:f>Sheet1!$B$26:$Z$26</c:f>
              <c:numCache>
                <c:formatCode>#,##0.0</c:formatCode>
                <c:ptCount val="25"/>
                <c:pt idx="0">
                  <c:v>70.3</c:v>
                </c:pt>
                <c:pt idx="1">
                  <c:v>70</c:v>
                </c:pt>
                <c:pt idx="2">
                  <c:v>70.3</c:v>
                </c:pt>
                <c:pt idx="3">
                  <c:v>71</c:v>
                </c:pt>
                <c:pt idx="4">
                  <c:v>71.7</c:v>
                </c:pt>
                <c:pt idx="5">
                  <c:v>72.5</c:v>
                </c:pt>
                <c:pt idx="6">
                  <c:v>73</c:v>
                </c:pt>
                <c:pt idx="7">
                  <c:v>72.8</c:v>
                </c:pt>
                <c:pt idx="8">
                  <c:v>72.7</c:v>
                </c:pt>
                <c:pt idx="9">
                  <c:v>72.5</c:v>
                </c:pt>
                <c:pt idx="10">
                  <c:v>72.8</c:v>
                </c:pt>
                <c:pt idx="11">
                  <c:v>73.400000000000006</c:v>
                </c:pt>
                <c:pt idx="12">
                  <c:v>74.099999999999994</c:v>
                </c:pt>
                <c:pt idx="13">
                  <c:v>74</c:v>
                </c:pt>
                <c:pt idx="14">
                  <c:v>71.8</c:v>
                </c:pt>
                <c:pt idx="15">
                  <c:v>71.3</c:v>
                </c:pt>
                <c:pt idx="16">
                  <c:v>71.099999999999994</c:v>
                </c:pt>
                <c:pt idx="17">
                  <c:v>70.5</c:v>
                </c:pt>
                <c:pt idx="18">
                  <c:v>70.099999999999994</c:v>
                </c:pt>
                <c:pt idx="19">
                  <c:v>70.5</c:v>
                </c:pt>
                <c:pt idx="20">
                  <c:v>71.099999999999994</c:v>
                </c:pt>
                <c:pt idx="21">
                  <c:v>72</c:v>
                </c:pt>
                <c:pt idx="22">
                  <c:v>72.8</c:v>
                </c:pt>
                <c:pt idx="23">
                  <c:v>73.7</c:v>
                </c:pt>
                <c:pt idx="24">
                  <c:v>74.099999999999994</c:v>
                </c:pt>
              </c:numCache>
            </c:numRef>
          </c:val>
          <c:smooth val="0"/>
          <c:extLst>
            <c:ext xmlns:c16="http://schemas.microsoft.com/office/drawing/2014/chart" uri="{C3380CC4-5D6E-409C-BE32-E72D297353CC}">
              <c16:uniqueId val="{00000001-0B67-4696-B22F-48BA121CEBEE}"/>
            </c:ext>
          </c:extLst>
        </c:ser>
        <c:ser>
          <c:idx val="2"/>
          <c:order val="2"/>
          <c:tx>
            <c:strRef>
              <c:f>Sheet1!$A$27</c:f>
              <c:strCache>
                <c:ptCount val="1"/>
                <c:pt idx="0">
                  <c:v>Females Ireland</c:v>
                </c:pt>
              </c:strCache>
            </c:strRef>
          </c:tx>
          <c:spPr>
            <a:ln w="28575" cap="rnd">
              <a:solidFill>
                <a:schemeClr val="accent3"/>
              </a:solidFill>
              <a:round/>
            </a:ln>
            <a:effectLst/>
          </c:spPr>
          <c:marker>
            <c:symbol val="none"/>
          </c:marker>
          <c:cat>
            <c:strRef>
              <c:f>Sheet1!$B$24:$Z$24</c:f>
              <c:strCache>
                <c:ptCount val="25"/>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strCache>
            </c:strRef>
          </c:cat>
          <c:val>
            <c:numRef>
              <c:f>Sheet1!$B$27:$Z$27</c:f>
              <c:numCache>
                <c:formatCode>#,##0.0</c:formatCode>
                <c:ptCount val="25"/>
                <c:pt idx="0">
                  <c:v>41.3</c:v>
                </c:pt>
                <c:pt idx="1">
                  <c:v>42.8</c:v>
                </c:pt>
                <c:pt idx="2">
                  <c:v>44.7</c:v>
                </c:pt>
                <c:pt idx="3">
                  <c:v>48.1</c:v>
                </c:pt>
                <c:pt idx="4">
                  <c:v>51.2</c:v>
                </c:pt>
                <c:pt idx="5">
                  <c:v>53.2</c:v>
                </c:pt>
                <c:pt idx="6">
                  <c:v>54</c:v>
                </c:pt>
                <c:pt idx="7">
                  <c:v>55.2</c:v>
                </c:pt>
                <c:pt idx="8">
                  <c:v>55.3</c:v>
                </c:pt>
                <c:pt idx="9">
                  <c:v>55.8</c:v>
                </c:pt>
                <c:pt idx="10">
                  <c:v>58.3</c:v>
                </c:pt>
                <c:pt idx="11">
                  <c:v>59.3</c:v>
                </c:pt>
                <c:pt idx="12">
                  <c:v>62.9</c:v>
                </c:pt>
                <c:pt idx="13">
                  <c:v>62.2</c:v>
                </c:pt>
                <c:pt idx="14">
                  <c:v>59</c:v>
                </c:pt>
                <c:pt idx="15">
                  <c:v>57.1</c:v>
                </c:pt>
                <c:pt idx="16">
                  <c:v>56.3</c:v>
                </c:pt>
                <c:pt idx="17">
                  <c:v>56.2</c:v>
                </c:pt>
                <c:pt idx="18">
                  <c:v>57.1</c:v>
                </c:pt>
                <c:pt idx="19">
                  <c:v>58</c:v>
                </c:pt>
                <c:pt idx="20">
                  <c:v>59.3</c:v>
                </c:pt>
                <c:pt idx="21">
                  <c:v>61.1</c:v>
                </c:pt>
                <c:pt idx="22">
                  <c:v>62.4</c:v>
                </c:pt>
                <c:pt idx="23">
                  <c:v>63.3</c:v>
                </c:pt>
                <c:pt idx="24">
                  <c:v>64.2</c:v>
                </c:pt>
              </c:numCache>
            </c:numRef>
          </c:val>
          <c:smooth val="0"/>
          <c:extLst>
            <c:ext xmlns:c16="http://schemas.microsoft.com/office/drawing/2014/chart" uri="{C3380CC4-5D6E-409C-BE32-E72D297353CC}">
              <c16:uniqueId val="{00000002-0B67-4696-B22F-48BA121CEBEE}"/>
            </c:ext>
          </c:extLst>
        </c:ser>
        <c:ser>
          <c:idx val="3"/>
          <c:order val="3"/>
          <c:tx>
            <c:strRef>
              <c:f>Sheet1!$A$28</c:f>
              <c:strCache>
                <c:ptCount val="1"/>
                <c:pt idx="0">
                  <c:v>Females EU</c:v>
                </c:pt>
              </c:strCache>
            </c:strRef>
          </c:tx>
          <c:spPr>
            <a:ln w="28575" cap="rnd">
              <a:solidFill>
                <a:schemeClr val="accent4"/>
              </a:solidFill>
              <a:round/>
            </a:ln>
            <a:effectLst/>
          </c:spPr>
          <c:marker>
            <c:symbol val="none"/>
          </c:marker>
          <c:cat>
            <c:strRef>
              <c:f>Sheet1!$B$24:$Z$24</c:f>
              <c:strCache>
                <c:ptCount val="25"/>
                <c:pt idx="0">
                  <c:v>1995</c:v>
                </c:pt>
                <c:pt idx="1">
                  <c:v>1996</c:v>
                </c:pt>
                <c:pt idx="2">
                  <c:v>1997</c:v>
                </c:pt>
                <c:pt idx="3">
                  <c:v>1998</c:v>
                </c:pt>
                <c:pt idx="4">
                  <c:v>1999</c:v>
                </c:pt>
                <c:pt idx="5">
                  <c:v>2000</c:v>
                </c:pt>
                <c:pt idx="6">
                  <c:v>2001</c:v>
                </c:pt>
                <c:pt idx="7">
                  <c:v>2002</c:v>
                </c:pt>
                <c:pt idx="8">
                  <c:v>2003</c:v>
                </c:pt>
                <c:pt idx="9">
                  <c:v>2004</c:v>
                </c:pt>
                <c:pt idx="10">
                  <c:v>2005</c:v>
                </c:pt>
                <c:pt idx="11">
                  <c:v>2006</c:v>
                </c:pt>
                <c:pt idx="12">
                  <c:v>2007</c:v>
                </c:pt>
                <c:pt idx="13">
                  <c:v>2008</c:v>
                </c:pt>
                <c:pt idx="14">
                  <c:v>2009</c:v>
                </c:pt>
                <c:pt idx="15">
                  <c:v>2010</c:v>
                </c:pt>
                <c:pt idx="16">
                  <c:v>2011</c:v>
                </c:pt>
                <c:pt idx="17">
                  <c:v>2012</c:v>
                </c:pt>
                <c:pt idx="18">
                  <c:v>2013</c:v>
                </c:pt>
                <c:pt idx="19">
                  <c:v>2014</c:v>
                </c:pt>
                <c:pt idx="20">
                  <c:v>2015</c:v>
                </c:pt>
                <c:pt idx="21">
                  <c:v>2016</c:v>
                </c:pt>
                <c:pt idx="22">
                  <c:v>2017</c:v>
                </c:pt>
                <c:pt idx="23">
                  <c:v>2018</c:v>
                </c:pt>
                <c:pt idx="24">
                  <c:v>2019</c:v>
                </c:pt>
              </c:strCache>
            </c:strRef>
          </c:cat>
          <c:val>
            <c:numRef>
              <c:f>Sheet1!$B$28:$Z$28</c:f>
              <c:numCache>
                <c:formatCode>#,##0.0</c:formatCode>
                <c:ptCount val="25"/>
                <c:pt idx="0">
                  <c:v>49.6</c:v>
                </c:pt>
                <c:pt idx="1">
                  <c:v>50.1</c:v>
                </c:pt>
                <c:pt idx="2">
                  <c:v>50.6</c:v>
                </c:pt>
                <c:pt idx="3">
                  <c:v>51.3</c:v>
                </c:pt>
                <c:pt idx="4">
                  <c:v>52.7</c:v>
                </c:pt>
                <c:pt idx="5">
                  <c:v>53.9</c:v>
                </c:pt>
                <c:pt idx="6">
                  <c:v>54.9</c:v>
                </c:pt>
                <c:pt idx="7">
                  <c:v>55.6</c:v>
                </c:pt>
                <c:pt idx="8">
                  <c:v>56.3</c:v>
                </c:pt>
                <c:pt idx="9">
                  <c:v>56.7</c:v>
                </c:pt>
                <c:pt idx="10">
                  <c:v>57.5</c:v>
                </c:pt>
                <c:pt idx="11">
                  <c:v>58.5</c:v>
                </c:pt>
                <c:pt idx="12">
                  <c:v>59.4</c:v>
                </c:pt>
                <c:pt idx="13">
                  <c:v>60</c:v>
                </c:pt>
                <c:pt idx="14">
                  <c:v>59.5</c:v>
                </c:pt>
                <c:pt idx="15">
                  <c:v>59.4</c:v>
                </c:pt>
                <c:pt idx="16">
                  <c:v>59.7</c:v>
                </c:pt>
                <c:pt idx="17">
                  <c:v>59.8</c:v>
                </c:pt>
                <c:pt idx="18">
                  <c:v>59.9</c:v>
                </c:pt>
                <c:pt idx="19">
                  <c:v>60.5</c:v>
                </c:pt>
                <c:pt idx="20">
                  <c:v>61.2</c:v>
                </c:pt>
                <c:pt idx="21">
                  <c:v>62.1</c:v>
                </c:pt>
                <c:pt idx="22">
                  <c:v>62.9</c:v>
                </c:pt>
                <c:pt idx="23">
                  <c:v>63.7</c:v>
                </c:pt>
                <c:pt idx="24">
                  <c:v>64.5</c:v>
                </c:pt>
              </c:numCache>
            </c:numRef>
          </c:val>
          <c:smooth val="0"/>
          <c:extLst>
            <c:ext xmlns:c16="http://schemas.microsoft.com/office/drawing/2014/chart" uri="{C3380CC4-5D6E-409C-BE32-E72D297353CC}">
              <c16:uniqueId val="{00000003-0B67-4696-B22F-48BA121CEBEE}"/>
            </c:ext>
          </c:extLst>
        </c:ser>
        <c:dLbls>
          <c:showLegendKey val="0"/>
          <c:showVal val="0"/>
          <c:showCatName val="0"/>
          <c:showSerName val="0"/>
          <c:showPercent val="0"/>
          <c:showBubbleSize val="0"/>
        </c:dLbls>
        <c:smooth val="0"/>
        <c:axId val="658570880"/>
        <c:axId val="658571712"/>
      </c:lineChart>
      <c:catAx>
        <c:axId val="6585708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8571712"/>
        <c:crosses val="autoZero"/>
        <c:auto val="1"/>
        <c:lblAlgn val="ctr"/>
        <c:lblOffset val="100"/>
        <c:noMultiLvlLbl val="0"/>
      </c:catAx>
      <c:valAx>
        <c:axId val="65857171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85708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E" dirty="0"/>
              <a:t>Part time employment for women in Ireland (2000 Q4 – 2021 Q4), Index, 2011=100</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'indexes total full and part'!$B$38:$C$38</c:f>
              <c:strCache>
                <c:ptCount val="2"/>
                <c:pt idx="0">
                  <c:v>Female</c:v>
                </c:pt>
                <c:pt idx="1">
                  <c:v>In employment full-time</c:v>
                </c:pt>
              </c:strCache>
            </c:strRef>
          </c:tx>
          <c:spPr>
            <a:ln w="28575" cap="rnd">
              <a:solidFill>
                <a:schemeClr val="accent1"/>
              </a:solidFill>
              <a:round/>
            </a:ln>
            <a:effectLst/>
          </c:spPr>
          <c:marker>
            <c:symbol val="none"/>
          </c:marker>
          <c:cat>
            <c:strRef>
              <c:f>'indexes total full and part'!$D$37:$Y$37</c:f>
              <c:strCache>
                <c:ptCount val="22"/>
                <c:pt idx="0">
                  <c:v>2000Q4</c:v>
                </c:pt>
                <c:pt idx="1">
                  <c:v>2001Q4</c:v>
                </c:pt>
                <c:pt idx="2">
                  <c:v>2002Q4</c:v>
                </c:pt>
                <c:pt idx="3">
                  <c:v>2003Q4</c:v>
                </c:pt>
                <c:pt idx="4">
                  <c:v>2004Q4</c:v>
                </c:pt>
                <c:pt idx="5">
                  <c:v>2005Q4</c:v>
                </c:pt>
                <c:pt idx="6">
                  <c:v>2006Q4</c:v>
                </c:pt>
                <c:pt idx="7">
                  <c:v>2007Q4</c:v>
                </c:pt>
                <c:pt idx="8">
                  <c:v>2008Q4</c:v>
                </c:pt>
                <c:pt idx="9">
                  <c:v>2009Q4</c:v>
                </c:pt>
                <c:pt idx="10">
                  <c:v>2010Q4</c:v>
                </c:pt>
                <c:pt idx="11">
                  <c:v>2011Q4</c:v>
                </c:pt>
                <c:pt idx="12">
                  <c:v>2012Q4</c:v>
                </c:pt>
                <c:pt idx="13">
                  <c:v>2013Q4</c:v>
                </c:pt>
                <c:pt idx="14">
                  <c:v>2014Q4</c:v>
                </c:pt>
                <c:pt idx="15">
                  <c:v>2015Q4</c:v>
                </c:pt>
                <c:pt idx="16">
                  <c:v>2016Q4</c:v>
                </c:pt>
                <c:pt idx="17">
                  <c:v>2017Q4</c:v>
                </c:pt>
                <c:pt idx="18">
                  <c:v>2018Q4</c:v>
                </c:pt>
                <c:pt idx="19">
                  <c:v>2019Q4</c:v>
                </c:pt>
                <c:pt idx="20">
                  <c:v>2020Q4</c:v>
                </c:pt>
                <c:pt idx="21">
                  <c:v>2021Q4</c:v>
                </c:pt>
              </c:strCache>
            </c:strRef>
          </c:cat>
          <c:val>
            <c:numRef>
              <c:f>'indexes total full and part'!$D$38:$Y$38</c:f>
              <c:numCache>
                <c:formatCode>General</c:formatCode>
                <c:ptCount val="22"/>
                <c:pt idx="0">
                  <c:v>88.443354929084222</c:v>
                </c:pt>
                <c:pt idx="1">
                  <c:v>92.015408860094553</c:v>
                </c:pt>
                <c:pt idx="2">
                  <c:v>93.241113640343201</c:v>
                </c:pt>
                <c:pt idx="3">
                  <c:v>95.727543337419021</c:v>
                </c:pt>
                <c:pt idx="4">
                  <c:v>99.509718087900538</c:v>
                </c:pt>
                <c:pt idx="5">
                  <c:v>103.85221502363859</c:v>
                </c:pt>
                <c:pt idx="6">
                  <c:v>110.45351076869198</c:v>
                </c:pt>
                <c:pt idx="7">
                  <c:v>114.37576606548765</c:v>
                </c:pt>
                <c:pt idx="8">
                  <c:v>112.32708807564349</c:v>
                </c:pt>
                <c:pt idx="9">
                  <c:v>104.50008755034143</c:v>
                </c:pt>
                <c:pt idx="10">
                  <c:v>99.439677814743462</c:v>
                </c:pt>
                <c:pt idx="11">
                  <c:v>100</c:v>
                </c:pt>
                <c:pt idx="12">
                  <c:v>99.317107336718607</c:v>
                </c:pt>
                <c:pt idx="13">
                  <c:v>102.11871826300123</c:v>
                </c:pt>
                <c:pt idx="14">
                  <c:v>107.05655752057433</c:v>
                </c:pt>
                <c:pt idx="15">
                  <c:v>111.46909472946945</c:v>
                </c:pt>
                <c:pt idx="16">
                  <c:v>117.51006828926633</c:v>
                </c:pt>
                <c:pt idx="17">
                  <c:v>122.74557870775695</c:v>
                </c:pt>
                <c:pt idx="18">
                  <c:v>126.58028366310627</c:v>
                </c:pt>
                <c:pt idx="19">
                  <c:v>130.4149886184556</c:v>
                </c:pt>
                <c:pt idx="20">
                  <c:v>131.86832428646471</c:v>
                </c:pt>
                <c:pt idx="21">
                  <c:v>140.53580808965154</c:v>
                </c:pt>
              </c:numCache>
            </c:numRef>
          </c:val>
          <c:smooth val="0"/>
          <c:extLst>
            <c:ext xmlns:c16="http://schemas.microsoft.com/office/drawing/2014/chart" uri="{C3380CC4-5D6E-409C-BE32-E72D297353CC}">
              <c16:uniqueId val="{00000000-78C7-4AF3-ABFE-47AE0CBC157A}"/>
            </c:ext>
          </c:extLst>
        </c:ser>
        <c:ser>
          <c:idx val="1"/>
          <c:order val="1"/>
          <c:tx>
            <c:strRef>
              <c:f>'indexes total full and part'!$B$39:$C$39</c:f>
              <c:strCache>
                <c:ptCount val="2"/>
                <c:pt idx="0">
                  <c:v>Female</c:v>
                </c:pt>
                <c:pt idx="1">
                  <c:v>In employment part-time</c:v>
                </c:pt>
              </c:strCache>
            </c:strRef>
          </c:tx>
          <c:spPr>
            <a:ln w="28575" cap="rnd">
              <a:solidFill>
                <a:schemeClr val="accent2"/>
              </a:solidFill>
              <a:round/>
            </a:ln>
            <a:effectLst/>
          </c:spPr>
          <c:marker>
            <c:symbol val="none"/>
          </c:marker>
          <c:cat>
            <c:strRef>
              <c:f>'indexes total full and part'!$D$37:$Y$37</c:f>
              <c:strCache>
                <c:ptCount val="22"/>
                <c:pt idx="0">
                  <c:v>2000Q4</c:v>
                </c:pt>
                <c:pt idx="1">
                  <c:v>2001Q4</c:v>
                </c:pt>
                <c:pt idx="2">
                  <c:v>2002Q4</c:v>
                </c:pt>
                <c:pt idx="3">
                  <c:v>2003Q4</c:v>
                </c:pt>
                <c:pt idx="4">
                  <c:v>2004Q4</c:v>
                </c:pt>
                <c:pt idx="5">
                  <c:v>2005Q4</c:v>
                </c:pt>
                <c:pt idx="6">
                  <c:v>2006Q4</c:v>
                </c:pt>
                <c:pt idx="7">
                  <c:v>2007Q4</c:v>
                </c:pt>
                <c:pt idx="8">
                  <c:v>2008Q4</c:v>
                </c:pt>
                <c:pt idx="9">
                  <c:v>2009Q4</c:v>
                </c:pt>
                <c:pt idx="10">
                  <c:v>2010Q4</c:v>
                </c:pt>
                <c:pt idx="11">
                  <c:v>2011Q4</c:v>
                </c:pt>
                <c:pt idx="12">
                  <c:v>2012Q4</c:v>
                </c:pt>
                <c:pt idx="13">
                  <c:v>2013Q4</c:v>
                </c:pt>
                <c:pt idx="14">
                  <c:v>2014Q4</c:v>
                </c:pt>
                <c:pt idx="15">
                  <c:v>2015Q4</c:v>
                </c:pt>
                <c:pt idx="16">
                  <c:v>2016Q4</c:v>
                </c:pt>
                <c:pt idx="17">
                  <c:v>2017Q4</c:v>
                </c:pt>
                <c:pt idx="18">
                  <c:v>2018Q4</c:v>
                </c:pt>
                <c:pt idx="19">
                  <c:v>2019Q4</c:v>
                </c:pt>
                <c:pt idx="20">
                  <c:v>2020Q4</c:v>
                </c:pt>
                <c:pt idx="21">
                  <c:v>2021Q4</c:v>
                </c:pt>
              </c:strCache>
            </c:strRef>
          </c:cat>
          <c:val>
            <c:numRef>
              <c:f>'indexes total full and part'!$D$39:$Y$39</c:f>
              <c:numCache>
                <c:formatCode>General</c:formatCode>
                <c:ptCount val="22"/>
                <c:pt idx="0">
                  <c:v>73.296380828170854</c:v>
                </c:pt>
                <c:pt idx="1">
                  <c:v>76.915552657319864</c:v>
                </c:pt>
                <c:pt idx="2">
                  <c:v>79.100097815454845</c:v>
                </c:pt>
                <c:pt idx="3">
                  <c:v>82.067166612324755</c:v>
                </c:pt>
                <c:pt idx="4">
                  <c:v>87.088359960873831</c:v>
                </c:pt>
                <c:pt idx="5">
                  <c:v>92.207368764264757</c:v>
                </c:pt>
                <c:pt idx="6">
                  <c:v>94.359308770785773</c:v>
                </c:pt>
                <c:pt idx="7">
                  <c:v>102.0215194000652</c:v>
                </c:pt>
                <c:pt idx="8">
                  <c:v>101.69546788392564</c:v>
                </c:pt>
                <c:pt idx="9">
                  <c:v>102.41278121943269</c:v>
                </c:pt>
                <c:pt idx="10">
                  <c:v>102.31496576459081</c:v>
                </c:pt>
                <c:pt idx="11">
                  <c:v>100</c:v>
                </c:pt>
                <c:pt idx="12">
                  <c:v>102.31496576459081</c:v>
                </c:pt>
                <c:pt idx="13">
                  <c:v>103.58656667753505</c:v>
                </c:pt>
                <c:pt idx="14">
                  <c:v>102.77143788718617</c:v>
                </c:pt>
                <c:pt idx="15">
                  <c:v>105.08640365177699</c:v>
                </c:pt>
                <c:pt idx="16">
                  <c:v>104.04303880013043</c:v>
                </c:pt>
                <c:pt idx="17">
                  <c:v>104.23866970981415</c:v>
                </c:pt>
                <c:pt idx="18">
                  <c:v>105.67329638082819</c:v>
                </c:pt>
                <c:pt idx="19">
                  <c:v>110.79230518421912</c:v>
                </c:pt>
                <c:pt idx="20">
                  <c:v>95.044016954678838</c:v>
                </c:pt>
                <c:pt idx="21">
                  <c:v>122.36713400717314</c:v>
                </c:pt>
              </c:numCache>
            </c:numRef>
          </c:val>
          <c:smooth val="0"/>
          <c:extLst>
            <c:ext xmlns:c16="http://schemas.microsoft.com/office/drawing/2014/chart" uri="{C3380CC4-5D6E-409C-BE32-E72D297353CC}">
              <c16:uniqueId val="{00000001-78C7-4AF3-ABFE-47AE0CBC157A}"/>
            </c:ext>
          </c:extLst>
        </c:ser>
        <c:dLbls>
          <c:showLegendKey val="0"/>
          <c:showVal val="0"/>
          <c:showCatName val="0"/>
          <c:showSerName val="0"/>
          <c:showPercent val="0"/>
          <c:showBubbleSize val="0"/>
        </c:dLbls>
        <c:smooth val="0"/>
        <c:axId val="2005108080"/>
        <c:axId val="2005112656"/>
      </c:lineChart>
      <c:catAx>
        <c:axId val="20051080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5112656"/>
        <c:crosses val="autoZero"/>
        <c:auto val="1"/>
        <c:lblAlgn val="ctr"/>
        <c:lblOffset val="100"/>
        <c:noMultiLvlLbl val="0"/>
      </c:catAx>
      <c:valAx>
        <c:axId val="200511265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510808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r>
              <a:rPr lang="en-IE" sz="1800" b="0" i="0" baseline="0">
                <a:effectLst/>
              </a:rPr>
              <a:t>Family structure and employment in Ireland (2012 Q3 – 2020 Q3)</a:t>
            </a:r>
            <a:endParaRPr lang="en-IE">
              <a:effectLst/>
            </a:endParaRPr>
          </a:p>
          <a:p>
            <a:pPr marL="0" marR="0" lvl="0" indent="0" algn="ctr" defTabSz="914400" rtl="0" eaLnBrk="1" fontAlgn="auto" latinLnBrk="0" hangingPunct="1">
              <a:lnSpc>
                <a:spcPct val="100000"/>
              </a:lnSpc>
              <a:spcBef>
                <a:spcPts val="0"/>
              </a:spcBef>
              <a:spcAft>
                <a:spcPts val="0"/>
              </a:spcAft>
              <a:buClrTx/>
              <a:buSzTx/>
              <a:buFontTx/>
              <a:buNone/>
              <a:tabLst/>
              <a:defRPr>
                <a:solidFill>
                  <a:sysClr val="windowText" lastClr="000000">
                    <a:lumMod val="65000"/>
                    <a:lumOff val="35000"/>
                  </a:sysClr>
                </a:solidFill>
              </a:defRPr>
            </a:pPr>
            <a:endParaRPr lang="en-IE"/>
          </a:p>
        </c:rich>
      </c:tx>
      <c:overlay val="0"/>
      <c:spPr>
        <a:noFill/>
        <a:ln>
          <a:noFill/>
        </a:ln>
        <a:effectLst/>
      </c:spPr>
      <c:txPr>
        <a:bodyPr rot="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400" b="0" i="0" u="none" strike="noStrike" kern="1200" spc="0" baseline="0">
              <a:solidFill>
                <a:sysClr val="windowText" lastClr="000000">
                  <a:lumMod val="65000"/>
                  <a:lumOff val="35000"/>
                </a:sysClr>
              </a:solidFill>
              <a:latin typeface="+mn-lt"/>
              <a:ea typeface="+mn-ea"/>
              <a:cs typeface="+mn-cs"/>
            </a:defRPr>
          </a:pPr>
          <a:endParaRPr lang="en-US"/>
        </a:p>
      </c:txPr>
    </c:title>
    <c:autoTitleDeleted val="0"/>
    <c:plotArea>
      <c:layout/>
      <c:lineChart>
        <c:grouping val="standard"/>
        <c:varyColors val="0"/>
        <c:ser>
          <c:idx val="0"/>
          <c:order val="0"/>
          <c:tx>
            <c:strRef>
              <c:f>'employment by children'!$A$20</c:f>
              <c:strCache>
                <c:ptCount val="1"/>
                <c:pt idx="0">
                  <c:v>Lone parents with children: Male</c:v>
                </c:pt>
              </c:strCache>
            </c:strRef>
          </c:tx>
          <c:spPr>
            <a:ln w="28575" cap="rnd">
              <a:solidFill>
                <a:schemeClr val="accent1"/>
              </a:solidFill>
              <a:round/>
            </a:ln>
            <a:effectLst/>
          </c:spPr>
          <c:marker>
            <c:symbol val="none"/>
          </c:marker>
          <c:cat>
            <c:strRef>
              <c:f>'employment by children'!$B$19:$J$19</c:f>
              <c:strCache>
                <c:ptCount val="9"/>
                <c:pt idx="0">
                  <c:v>2012Q3</c:v>
                </c:pt>
                <c:pt idx="1">
                  <c:v>2013Q3</c:v>
                </c:pt>
                <c:pt idx="2">
                  <c:v>2014Q3</c:v>
                </c:pt>
                <c:pt idx="3">
                  <c:v>2015Q3</c:v>
                </c:pt>
                <c:pt idx="4">
                  <c:v>2016Q3</c:v>
                </c:pt>
                <c:pt idx="5">
                  <c:v>2017Q3</c:v>
                </c:pt>
                <c:pt idx="6">
                  <c:v>2018Q3</c:v>
                </c:pt>
                <c:pt idx="7">
                  <c:v>2019Q3</c:v>
                </c:pt>
                <c:pt idx="8">
                  <c:v>2020Q3</c:v>
                </c:pt>
              </c:strCache>
            </c:strRef>
          </c:cat>
          <c:val>
            <c:numRef>
              <c:f>'employment by children'!$B$20:$J$20</c:f>
              <c:numCache>
                <c:formatCode>General</c:formatCode>
                <c:ptCount val="9"/>
                <c:pt idx="0">
                  <c:v>53.7</c:v>
                </c:pt>
                <c:pt idx="1">
                  <c:v>61.8</c:v>
                </c:pt>
                <c:pt idx="2">
                  <c:v>57.2</c:v>
                </c:pt>
                <c:pt idx="3">
                  <c:v>60</c:v>
                </c:pt>
                <c:pt idx="4">
                  <c:v>62.2</c:v>
                </c:pt>
                <c:pt idx="5">
                  <c:v>67.2</c:v>
                </c:pt>
                <c:pt idx="6">
                  <c:v>77.2</c:v>
                </c:pt>
                <c:pt idx="7">
                  <c:v>72.900000000000006</c:v>
                </c:pt>
                <c:pt idx="8">
                  <c:v>73.599999999999994</c:v>
                </c:pt>
              </c:numCache>
            </c:numRef>
          </c:val>
          <c:smooth val="0"/>
          <c:extLst>
            <c:ext xmlns:c16="http://schemas.microsoft.com/office/drawing/2014/chart" uri="{C3380CC4-5D6E-409C-BE32-E72D297353CC}">
              <c16:uniqueId val="{00000000-6DB1-4857-A366-139AAE40E241}"/>
            </c:ext>
          </c:extLst>
        </c:ser>
        <c:ser>
          <c:idx val="1"/>
          <c:order val="1"/>
          <c:tx>
            <c:strRef>
              <c:f>'employment by children'!$A$21</c:f>
              <c:strCache>
                <c:ptCount val="1"/>
                <c:pt idx="0">
                  <c:v>Lone parents with children: Female</c:v>
                </c:pt>
              </c:strCache>
            </c:strRef>
          </c:tx>
          <c:spPr>
            <a:ln w="28575" cap="rnd">
              <a:solidFill>
                <a:schemeClr val="accent2"/>
              </a:solidFill>
              <a:round/>
            </a:ln>
            <a:effectLst/>
          </c:spPr>
          <c:marker>
            <c:symbol val="none"/>
          </c:marker>
          <c:cat>
            <c:strRef>
              <c:f>'employment by children'!$B$19:$J$19</c:f>
              <c:strCache>
                <c:ptCount val="9"/>
                <c:pt idx="0">
                  <c:v>2012Q3</c:v>
                </c:pt>
                <c:pt idx="1">
                  <c:v>2013Q3</c:v>
                </c:pt>
                <c:pt idx="2">
                  <c:v>2014Q3</c:v>
                </c:pt>
                <c:pt idx="3">
                  <c:v>2015Q3</c:v>
                </c:pt>
                <c:pt idx="4">
                  <c:v>2016Q3</c:v>
                </c:pt>
                <c:pt idx="5">
                  <c:v>2017Q3</c:v>
                </c:pt>
                <c:pt idx="6">
                  <c:v>2018Q3</c:v>
                </c:pt>
                <c:pt idx="7">
                  <c:v>2019Q3</c:v>
                </c:pt>
                <c:pt idx="8">
                  <c:v>2020Q3</c:v>
                </c:pt>
              </c:strCache>
            </c:strRef>
          </c:cat>
          <c:val>
            <c:numRef>
              <c:f>'employment by children'!$B$21:$J$21</c:f>
              <c:numCache>
                <c:formatCode>General</c:formatCode>
                <c:ptCount val="9"/>
                <c:pt idx="0">
                  <c:v>47.4</c:v>
                </c:pt>
                <c:pt idx="1">
                  <c:v>50.3</c:v>
                </c:pt>
                <c:pt idx="2">
                  <c:v>51</c:v>
                </c:pt>
                <c:pt idx="3">
                  <c:v>52.4</c:v>
                </c:pt>
                <c:pt idx="4">
                  <c:v>56.2</c:v>
                </c:pt>
                <c:pt idx="5">
                  <c:v>57.8</c:v>
                </c:pt>
                <c:pt idx="6">
                  <c:v>59.9</c:v>
                </c:pt>
                <c:pt idx="7">
                  <c:v>60.8</c:v>
                </c:pt>
                <c:pt idx="8">
                  <c:v>59</c:v>
                </c:pt>
              </c:numCache>
            </c:numRef>
          </c:val>
          <c:smooth val="0"/>
          <c:extLst>
            <c:ext xmlns:c16="http://schemas.microsoft.com/office/drawing/2014/chart" uri="{C3380CC4-5D6E-409C-BE32-E72D297353CC}">
              <c16:uniqueId val="{00000001-6DB1-4857-A366-139AAE40E241}"/>
            </c:ext>
          </c:extLst>
        </c:ser>
        <c:ser>
          <c:idx val="2"/>
          <c:order val="2"/>
          <c:tx>
            <c:strRef>
              <c:f>'employment by children'!$A$22</c:f>
              <c:strCache>
                <c:ptCount val="1"/>
                <c:pt idx="0">
                  <c:v>Couples with children: Male</c:v>
                </c:pt>
              </c:strCache>
            </c:strRef>
          </c:tx>
          <c:spPr>
            <a:ln w="28575" cap="rnd">
              <a:solidFill>
                <a:schemeClr val="accent3"/>
              </a:solidFill>
              <a:round/>
            </a:ln>
            <a:effectLst/>
          </c:spPr>
          <c:marker>
            <c:symbol val="none"/>
          </c:marker>
          <c:cat>
            <c:strRef>
              <c:f>'employment by children'!$B$19:$J$19</c:f>
              <c:strCache>
                <c:ptCount val="9"/>
                <c:pt idx="0">
                  <c:v>2012Q3</c:v>
                </c:pt>
                <c:pt idx="1">
                  <c:v>2013Q3</c:v>
                </c:pt>
                <c:pt idx="2">
                  <c:v>2014Q3</c:v>
                </c:pt>
                <c:pt idx="3">
                  <c:v>2015Q3</c:v>
                </c:pt>
                <c:pt idx="4">
                  <c:v>2016Q3</c:v>
                </c:pt>
                <c:pt idx="5">
                  <c:v>2017Q3</c:v>
                </c:pt>
                <c:pt idx="6">
                  <c:v>2018Q3</c:v>
                </c:pt>
                <c:pt idx="7">
                  <c:v>2019Q3</c:v>
                </c:pt>
                <c:pt idx="8">
                  <c:v>2020Q3</c:v>
                </c:pt>
              </c:strCache>
            </c:strRef>
          </c:cat>
          <c:val>
            <c:numRef>
              <c:f>'employment by children'!$B$22:$J$22</c:f>
              <c:numCache>
                <c:formatCode>General</c:formatCode>
                <c:ptCount val="9"/>
                <c:pt idx="0">
                  <c:v>77.3</c:v>
                </c:pt>
                <c:pt idx="1">
                  <c:v>80.5</c:v>
                </c:pt>
                <c:pt idx="2">
                  <c:v>83.3</c:v>
                </c:pt>
                <c:pt idx="3">
                  <c:v>85.4</c:v>
                </c:pt>
                <c:pt idx="4">
                  <c:v>86.8</c:v>
                </c:pt>
                <c:pt idx="5">
                  <c:v>87.1</c:v>
                </c:pt>
                <c:pt idx="6">
                  <c:v>88.3</c:v>
                </c:pt>
                <c:pt idx="7">
                  <c:v>89.6</c:v>
                </c:pt>
                <c:pt idx="8">
                  <c:v>88</c:v>
                </c:pt>
              </c:numCache>
            </c:numRef>
          </c:val>
          <c:smooth val="0"/>
          <c:extLst>
            <c:ext xmlns:c16="http://schemas.microsoft.com/office/drawing/2014/chart" uri="{C3380CC4-5D6E-409C-BE32-E72D297353CC}">
              <c16:uniqueId val="{00000002-6DB1-4857-A366-139AAE40E241}"/>
            </c:ext>
          </c:extLst>
        </c:ser>
        <c:ser>
          <c:idx val="3"/>
          <c:order val="3"/>
          <c:tx>
            <c:strRef>
              <c:f>'employment by children'!$A$23</c:f>
              <c:strCache>
                <c:ptCount val="1"/>
                <c:pt idx="0">
                  <c:v>Couples with children: Female</c:v>
                </c:pt>
              </c:strCache>
            </c:strRef>
          </c:tx>
          <c:spPr>
            <a:ln w="28575" cap="rnd">
              <a:solidFill>
                <a:schemeClr val="accent4"/>
              </a:solidFill>
              <a:round/>
            </a:ln>
            <a:effectLst/>
          </c:spPr>
          <c:marker>
            <c:symbol val="none"/>
          </c:marker>
          <c:cat>
            <c:strRef>
              <c:f>'employment by children'!$B$19:$J$19</c:f>
              <c:strCache>
                <c:ptCount val="9"/>
                <c:pt idx="0">
                  <c:v>2012Q3</c:v>
                </c:pt>
                <c:pt idx="1">
                  <c:v>2013Q3</c:v>
                </c:pt>
                <c:pt idx="2">
                  <c:v>2014Q3</c:v>
                </c:pt>
                <c:pt idx="3">
                  <c:v>2015Q3</c:v>
                </c:pt>
                <c:pt idx="4">
                  <c:v>2016Q3</c:v>
                </c:pt>
                <c:pt idx="5">
                  <c:v>2017Q3</c:v>
                </c:pt>
                <c:pt idx="6">
                  <c:v>2018Q3</c:v>
                </c:pt>
                <c:pt idx="7">
                  <c:v>2019Q3</c:v>
                </c:pt>
                <c:pt idx="8">
                  <c:v>2020Q3</c:v>
                </c:pt>
              </c:strCache>
            </c:strRef>
          </c:cat>
          <c:val>
            <c:numRef>
              <c:f>'employment by children'!$B$23:$J$23</c:f>
              <c:numCache>
                <c:formatCode>General</c:formatCode>
                <c:ptCount val="9"/>
                <c:pt idx="0">
                  <c:v>58.3</c:v>
                </c:pt>
                <c:pt idx="1">
                  <c:v>60.4</c:v>
                </c:pt>
                <c:pt idx="2">
                  <c:v>61.6</c:v>
                </c:pt>
                <c:pt idx="3">
                  <c:v>63.4</c:v>
                </c:pt>
                <c:pt idx="4">
                  <c:v>64.3</c:v>
                </c:pt>
                <c:pt idx="5">
                  <c:v>67.7</c:v>
                </c:pt>
                <c:pt idx="6">
                  <c:v>67.599999999999994</c:v>
                </c:pt>
                <c:pt idx="7">
                  <c:v>68.599999999999994</c:v>
                </c:pt>
                <c:pt idx="8">
                  <c:v>67.5</c:v>
                </c:pt>
              </c:numCache>
            </c:numRef>
          </c:val>
          <c:smooth val="0"/>
          <c:extLst>
            <c:ext xmlns:c16="http://schemas.microsoft.com/office/drawing/2014/chart" uri="{C3380CC4-5D6E-409C-BE32-E72D297353CC}">
              <c16:uniqueId val="{00000003-6DB1-4857-A366-139AAE40E241}"/>
            </c:ext>
          </c:extLst>
        </c:ser>
        <c:ser>
          <c:idx val="4"/>
          <c:order val="4"/>
          <c:tx>
            <c:strRef>
              <c:f>'employment by children'!$A$24</c:f>
              <c:strCache>
                <c:ptCount val="1"/>
                <c:pt idx="0">
                  <c:v>Couples with no children: Male</c:v>
                </c:pt>
              </c:strCache>
            </c:strRef>
          </c:tx>
          <c:spPr>
            <a:ln w="28575" cap="rnd">
              <a:solidFill>
                <a:schemeClr val="accent5"/>
              </a:solidFill>
              <a:round/>
            </a:ln>
            <a:effectLst/>
          </c:spPr>
          <c:marker>
            <c:symbol val="none"/>
          </c:marker>
          <c:cat>
            <c:strRef>
              <c:f>'employment by children'!$B$19:$J$19</c:f>
              <c:strCache>
                <c:ptCount val="9"/>
                <c:pt idx="0">
                  <c:v>2012Q3</c:v>
                </c:pt>
                <c:pt idx="1">
                  <c:v>2013Q3</c:v>
                </c:pt>
                <c:pt idx="2">
                  <c:v>2014Q3</c:v>
                </c:pt>
                <c:pt idx="3">
                  <c:v>2015Q3</c:v>
                </c:pt>
                <c:pt idx="4">
                  <c:v>2016Q3</c:v>
                </c:pt>
                <c:pt idx="5">
                  <c:v>2017Q3</c:v>
                </c:pt>
                <c:pt idx="6">
                  <c:v>2018Q3</c:v>
                </c:pt>
                <c:pt idx="7">
                  <c:v>2019Q3</c:v>
                </c:pt>
                <c:pt idx="8">
                  <c:v>2020Q3</c:v>
                </c:pt>
              </c:strCache>
            </c:strRef>
          </c:cat>
          <c:val>
            <c:numRef>
              <c:f>'employment by children'!$B$24:$J$24</c:f>
              <c:numCache>
                <c:formatCode>General</c:formatCode>
                <c:ptCount val="9"/>
                <c:pt idx="0">
                  <c:v>73</c:v>
                </c:pt>
                <c:pt idx="1">
                  <c:v>75</c:v>
                </c:pt>
                <c:pt idx="2">
                  <c:v>76.599999999999994</c:v>
                </c:pt>
                <c:pt idx="3">
                  <c:v>78.099999999999994</c:v>
                </c:pt>
                <c:pt idx="4">
                  <c:v>79.400000000000006</c:v>
                </c:pt>
                <c:pt idx="5">
                  <c:v>81.3</c:v>
                </c:pt>
                <c:pt idx="6">
                  <c:v>81</c:v>
                </c:pt>
                <c:pt idx="7">
                  <c:v>81.7</c:v>
                </c:pt>
                <c:pt idx="8">
                  <c:v>82.3</c:v>
                </c:pt>
              </c:numCache>
            </c:numRef>
          </c:val>
          <c:smooth val="0"/>
          <c:extLst>
            <c:ext xmlns:c16="http://schemas.microsoft.com/office/drawing/2014/chart" uri="{C3380CC4-5D6E-409C-BE32-E72D297353CC}">
              <c16:uniqueId val="{00000004-6DB1-4857-A366-139AAE40E241}"/>
            </c:ext>
          </c:extLst>
        </c:ser>
        <c:ser>
          <c:idx val="5"/>
          <c:order val="5"/>
          <c:tx>
            <c:strRef>
              <c:f>'employment by children'!$A$25</c:f>
              <c:strCache>
                <c:ptCount val="1"/>
                <c:pt idx="0">
                  <c:v>Couples with no children: Female</c:v>
                </c:pt>
              </c:strCache>
            </c:strRef>
          </c:tx>
          <c:spPr>
            <a:ln w="28575" cap="rnd">
              <a:solidFill>
                <a:schemeClr val="accent6"/>
              </a:solidFill>
              <a:round/>
            </a:ln>
            <a:effectLst/>
          </c:spPr>
          <c:marker>
            <c:symbol val="none"/>
          </c:marker>
          <c:cat>
            <c:strRef>
              <c:f>'employment by children'!$B$19:$J$19</c:f>
              <c:strCache>
                <c:ptCount val="9"/>
                <c:pt idx="0">
                  <c:v>2012Q3</c:v>
                </c:pt>
                <c:pt idx="1">
                  <c:v>2013Q3</c:v>
                </c:pt>
                <c:pt idx="2">
                  <c:v>2014Q3</c:v>
                </c:pt>
                <c:pt idx="3">
                  <c:v>2015Q3</c:v>
                </c:pt>
                <c:pt idx="4">
                  <c:v>2016Q3</c:v>
                </c:pt>
                <c:pt idx="5">
                  <c:v>2017Q3</c:v>
                </c:pt>
                <c:pt idx="6">
                  <c:v>2018Q3</c:v>
                </c:pt>
                <c:pt idx="7">
                  <c:v>2019Q3</c:v>
                </c:pt>
                <c:pt idx="8">
                  <c:v>2020Q3</c:v>
                </c:pt>
              </c:strCache>
            </c:strRef>
          </c:cat>
          <c:val>
            <c:numRef>
              <c:f>'employment by children'!$B$25:$J$25</c:f>
              <c:numCache>
                <c:formatCode>General</c:formatCode>
                <c:ptCount val="9"/>
                <c:pt idx="0">
                  <c:v>63.7</c:v>
                </c:pt>
                <c:pt idx="1">
                  <c:v>65.099999999999994</c:v>
                </c:pt>
                <c:pt idx="2">
                  <c:v>65.3</c:v>
                </c:pt>
                <c:pt idx="3">
                  <c:v>67.099999999999994</c:v>
                </c:pt>
                <c:pt idx="4">
                  <c:v>66.900000000000006</c:v>
                </c:pt>
                <c:pt idx="5">
                  <c:v>68.7</c:v>
                </c:pt>
                <c:pt idx="6">
                  <c:v>69.2</c:v>
                </c:pt>
                <c:pt idx="7">
                  <c:v>70.7</c:v>
                </c:pt>
                <c:pt idx="8">
                  <c:v>68.2</c:v>
                </c:pt>
              </c:numCache>
            </c:numRef>
          </c:val>
          <c:smooth val="0"/>
          <c:extLst>
            <c:ext xmlns:c16="http://schemas.microsoft.com/office/drawing/2014/chart" uri="{C3380CC4-5D6E-409C-BE32-E72D297353CC}">
              <c16:uniqueId val="{00000005-6DB1-4857-A366-139AAE40E241}"/>
            </c:ext>
          </c:extLst>
        </c:ser>
        <c:ser>
          <c:idx val="6"/>
          <c:order val="6"/>
          <c:tx>
            <c:strRef>
              <c:f>'employment by children'!$A$26</c:f>
              <c:strCache>
                <c:ptCount val="1"/>
                <c:pt idx="0">
                  <c:v>Lone parents (Youngest child aged 0-5): Male</c:v>
                </c:pt>
              </c:strCache>
            </c:strRef>
          </c:tx>
          <c:spPr>
            <a:ln w="28575" cap="rnd">
              <a:solidFill>
                <a:schemeClr val="accent1">
                  <a:lumMod val="60000"/>
                </a:schemeClr>
              </a:solidFill>
              <a:round/>
            </a:ln>
            <a:effectLst/>
          </c:spPr>
          <c:marker>
            <c:symbol val="none"/>
          </c:marker>
          <c:cat>
            <c:strRef>
              <c:f>'employment by children'!$B$19:$J$19</c:f>
              <c:strCache>
                <c:ptCount val="9"/>
                <c:pt idx="0">
                  <c:v>2012Q3</c:v>
                </c:pt>
                <c:pt idx="1">
                  <c:v>2013Q3</c:v>
                </c:pt>
                <c:pt idx="2">
                  <c:v>2014Q3</c:v>
                </c:pt>
                <c:pt idx="3">
                  <c:v>2015Q3</c:v>
                </c:pt>
                <c:pt idx="4">
                  <c:v>2016Q3</c:v>
                </c:pt>
                <c:pt idx="5">
                  <c:v>2017Q3</c:v>
                </c:pt>
                <c:pt idx="6">
                  <c:v>2018Q3</c:v>
                </c:pt>
                <c:pt idx="7">
                  <c:v>2019Q3</c:v>
                </c:pt>
                <c:pt idx="8">
                  <c:v>2020Q3</c:v>
                </c:pt>
              </c:strCache>
            </c:strRef>
          </c:cat>
          <c:val>
            <c:numRef>
              <c:f>'employment by children'!$B$26:$J$26</c:f>
              <c:numCache>
                <c:formatCode>General</c:formatCode>
                <c:ptCount val="9"/>
                <c:pt idx="0">
                  <c:v>49.9</c:v>
                </c:pt>
                <c:pt idx="2">
                  <c:v>48.2</c:v>
                </c:pt>
                <c:pt idx="6">
                  <c:v>84.1</c:v>
                </c:pt>
                <c:pt idx="7">
                  <c:v>83.9</c:v>
                </c:pt>
                <c:pt idx="8">
                  <c:v>79.2</c:v>
                </c:pt>
              </c:numCache>
            </c:numRef>
          </c:val>
          <c:smooth val="0"/>
          <c:extLst>
            <c:ext xmlns:c16="http://schemas.microsoft.com/office/drawing/2014/chart" uri="{C3380CC4-5D6E-409C-BE32-E72D297353CC}">
              <c16:uniqueId val="{00000006-6DB1-4857-A366-139AAE40E241}"/>
            </c:ext>
          </c:extLst>
        </c:ser>
        <c:ser>
          <c:idx val="7"/>
          <c:order val="7"/>
          <c:tx>
            <c:strRef>
              <c:f>'employment by children'!$A$27</c:f>
              <c:strCache>
                <c:ptCount val="1"/>
                <c:pt idx="0">
                  <c:v>Lone parents (Youngest child aged 0-5): Female</c:v>
                </c:pt>
              </c:strCache>
            </c:strRef>
          </c:tx>
          <c:spPr>
            <a:ln w="28575" cap="rnd">
              <a:solidFill>
                <a:schemeClr val="accent2">
                  <a:lumMod val="60000"/>
                </a:schemeClr>
              </a:solidFill>
              <a:round/>
            </a:ln>
            <a:effectLst/>
          </c:spPr>
          <c:marker>
            <c:symbol val="none"/>
          </c:marker>
          <c:cat>
            <c:strRef>
              <c:f>'employment by children'!$B$19:$J$19</c:f>
              <c:strCache>
                <c:ptCount val="9"/>
                <c:pt idx="0">
                  <c:v>2012Q3</c:v>
                </c:pt>
                <c:pt idx="1">
                  <c:v>2013Q3</c:v>
                </c:pt>
                <c:pt idx="2">
                  <c:v>2014Q3</c:v>
                </c:pt>
                <c:pt idx="3">
                  <c:v>2015Q3</c:v>
                </c:pt>
                <c:pt idx="4">
                  <c:v>2016Q3</c:v>
                </c:pt>
                <c:pt idx="5">
                  <c:v>2017Q3</c:v>
                </c:pt>
                <c:pt idx="6">
                  <c:v>2018Q3</c:v>
                </c:pt>
                <c:pt idx="7">
                  <c:v>2019Q3</c:v>
                </c:pt>
                <c:pt idx="8">
                  <c:v>2020Q3</c:v>
                </c:pt>
              </c:strCache>
            </c:strRef>
          </c:cat>
          <c:val>
            <c:numRef>
              <c:f>'employment by children'!$B$27:$J$27</c:f>
              <c:numCache>
                <c:formatCode>General</c:formatCode>
                <c:ptCount val="9"/>
                <c:pt idx="0">
                  <c:v>38.299999999999997</c:v>
                </c:pt>
                <c:pt idx="1">
                  <c:v>40.6</c:v>
                </c:pt>
                <c:pt idx="2">
                  <c:v>39.1</c:v>
                </c:pt>
                <c:pt idx="3">
                  <c:v>41.3</c:v>
                </c:pt>
                <c:pt idx="4">
                  <c:v>48.4</c:v>
                </c:pt>
                <c:pt idx="5">
                  <c:v>47.6</c:v>
                </c:pt>
                <c:pt idx="6">
                  <c:v>50.9</c:v>
                </c:pt>
                <c:pt idx="7">
                  <c:v>51.4</c:v>
                </c:pt>
                <c:pt idx="8">
                  <c:v>46.4</c:v>
                </c:pt>
              </c:numCache>
            </c:numRef>
          </c:val>
          <c:smooth val="0"/>
          <c:extLst>
            <c:ext xmlns:c16="http://schemas.microsoft.com/office/drawing/2014/chart" uri="{C3380CC4-5D6E-409C-BE32-E72D297353CC}">
              <c16:uniqueId val="{00000007-6DB1-4857-A366-139AAE40E241}"/>
            </c:ext>
          </c:extLst>
        </c:ser>
        <c:ser>
          <c:idx val="8"/>
          <c:order val="8"/>
          <c:tx>
            <c:strRef>
              <c:f>'employment by children'!$A$28</c:f>
              <c:strCache>
                <c:ptCount val="1"/>
                <c:pt idx="0">
                  <c:v>Couples with children (Youngest child aged 0-5): Male</c:v>
                </c:pt>
              </c:strCache>
            </c:strRef>
          </c:tx>
          <c:spPr>
            <a:ln w="28575" cap="rnd">
              <a:solidFill>
                <a:schemeClr val="accent3">
                  <a:lumMod val="60000"/>
                </a:schemeClr>
              </a:solidFill>
              <a:round/>
            </a:ln>
            <a:effectLst/>
          </c:spPr>
          <c:marker>
            <c:symbol val="none"/>
          </c:marker>
          <c:cat>
            <c:strRef>
              <c:f>'employment by children'!$B$19:$J$19</c:f>
              <c:strCache>
                <c:ptCount val="9"/>
                <c:pt idx="0">
                  <c:v>2012Q3</c:v>
                </c:pt>
                <c:pt idx="1">
                  <c:v>2013Q3</c:v>
                </c:pt>
                <c:pt idx="2">
                  <c:v>2014Q3</c:v>
                </c:pt>
                <c:pt idx="3">
                  <c:v>2015Q3</c:v>
                </c:pt>
                <c:pt idx="4">
                  <c:v>2016Q3</c:v>
                </c:pt>
                <c:pt idx="5">
                  <c:v>2017Q3</c:v>
                </c:pt>
                <c:pt idx="6">
                  <c:v>2018Q3</c:v>
                </c:pt>
                <c:pt idx="7">
                  <c:v>2019Q3</c:v>
                </c:pt>
                <c:pt idx="8">
                  <c:v>2020Q3</c:v>
                </c:pt>
              </c:strCache>
            </c:strRef>
          </c:cat>
          <c:val>
            <c:numRef>
              <c:f>'employment by children'!$B$28:$J$28</c:f>
              <c:numCache>
                <c:formatCode>General</c:formatCode>
                <c:ptCount val="9"/>
                <c:pt idx="0">
                  <c:v>79.3</c:v>
                </c:pt>
                <c:pt idx="1">
                  <c:v>82.1</c:v>
                </c:pt>
                <c:pt idx="2">
                  <c:v>86.5</c:v>
                </c:pt>
                <c:pt idx="3">
                  <c:v>88.1</c:v>
                </c:pt>
                <c:pt idx="4">
                  <c:v>89.3</c:v>
                </c:pt>
                <c:pt idx="5">
                  <c:v>89.6</c:v>
                </c:pt>
                <c:pt idx="6">
                  <c:v>89.6</c:v>
                </c:pt>
                <c:pt idx="7">
                  <c:v>91.9</c:v>
                </c:pt>
                <c:pt idx="8">
                  <c:v>90.3</c:v>
                </c:pt>
              </c:numCache>
            </c:numRef>
          </c:val>
          <c:smooth val="0"/>
          <c:extLst>
            <c:ext xmlns:c16="http://schemas.microsoft.com/office/drawing/2014/chart" uri="{C3380CC4-5D6E-409C-BE32-E72D297353CC}">
              <c16:uniqueId val="{00000008-6DB1-4857-A366-139AAE40E241}"/>
            </c:ext>
          </c:extLst>
        </c:ser>
        <c:ser>
          <c:idx val="9"/>
          <c:order val="9"/>
          <c:tx>
            <c:strRef>
              <c:f>'employment by children'!$A$29</c:f>
              <c:strCache>
                <c:ptCount val="1"/>
                <c:pt idx="0">
                  <c:v>Couples with children (Youngest child aged 0-5): Female</c:v>
                </c:pt>
              </c:strCache>
            </c:strRef>
          </c:tx>
          <c:spPr>
            <a:ln w="28575" cap="rnd">
              <a:solidFill>
                <a:schemeClr val="accent4">
                  <a:lumMod val="60000"/>
                </a:schemeClr>
              </a:solidFill>
              <a:round/>
            </a:ln>
            <a:effectLst/>
          </c:spPr>
          <c:marker>
            <c:symbol val="none"/>
          </c:marker>
          <c:cat>
            <c:strRef>
              <c:f>'employment by children'!$B$19:$J$19</c:f>
              <c:strCache>
                <c:ptCount val="9"/>
                <c:pt idx="0">
                  <c:v>2012Q3</c:v>
                </c:pt>
                <c:pt idx="1">
                  <c:v>2013Q3</c:v>
                </c:pt>
                <c:pt idx="2">
                  <c:v>2014Q3</c:v>
                </c:pt>
                <c:pt idx="3">
                  <c:v>2015Q3</c:v>
                </c:pt>
                <c:pt idx="4">
                  <c:v>2016Q3</c:v>
                </c:pt>
                <c:pt idx="5">
                  <c:v>2017Q3</c:v>
                </c:pt>
                <c:pt idx="6">
                  <c:v>2018Q3</c:v>
                </c:pt>
                <c:pt idx="7">
                  <c:v>2019Q3</c:v>
                </c:pt>
                <c:pt idx="8">
                  <c:v>2020Q3</c:v>
                </c:pt>
              </c:strCache>
            </c:strRef>
          </c:cat>
          <c:val>
            <c:numRef>
              <c:f>'employment by children'!$B$29:$J$29</c:f>
              <c:numCache>
                <c:formatCode>General</c:formatCode>
                <c:ptCount val="9"/>
                <c:pt idx="0">
                  <c:v>60.6</c:v>
                </c:pt>
                <c:pt idx="1">
                  <c:v>63.5</c:v>
                </c:pt>
                <c:pt idx="2">
                  <c:v>65.2</c:v>
                </c:pt>
                <c:pt idx="3">
                  <c:v>67</c:v>
                </c:pt>
                <c:pt idx="4">
                  <c:v>68</c:v>
                </c:pt>
                <c:pt idx="5">
                  <c:v>68.5</c:v>
                </c:pt>
                <c:pt idx="6">
                  <c:v>69.3</c:v>
                </c:pt>
                <c:pt idx="7">
                  <c:v>68.599999999999994</c:v>
                </c:pt>
                <c:pt idx="8">
                  <c:v>68.2</c:v>
                </c:pt>
              </c:numCache>
            </c:numRef>
          </c:val>
          <c:smooth val="0"/>
          <c:extLst>
            <c:ext xmlns:c16="http://schemas.microsoft.com/office/drawing/2014/chart" uri="{C3380CC4-5D6E-409C-BE32-E72D297353CC}">
              <c16:uniqueId val="{00000009-6DB1-4857-A366-139AAE40E241}"/>
            </c:ext>
          </c:extLst>
        </c:ser>
        <c:dLbls>
          <c:showLegendKey val="0"/>
          <c:showVal val="0"/>
          <c:showCatName val="0"/>
          <c:showSerName val="0"/>
          <c:showPercent val="0"/>
          <c:showBubbleSize val="0"/>
        </c:dLbls>
        <c:smooth val="0"/>
        <c:axId val="1053960272"/>
        <c:axId val="1053937808"/>
      </c:lineChart>
      <c:catAx>
        <c:axId val="10539602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53937808"/>
        <c:crosses val="autoZero"/>
        <c:auto val="1"/>
        <c:lblAlgn val="ctr"/>
        <c:lblOffset val="100"/>
        <c:noMultiLvlLbl val="0"/>
      </c:catAx>
      <c:valAx>
        <c:axId val="1053937808"/>
        <c:scaling>
          <c:orientation val="minMax"/>
        </c:scaling>
        <c:delete val="0"/>
        <c:axPos val="l"/>
        <c:majorGridlines>
          <c:spPr>
            <a:ln w="9525" cap="flat" cmpd="sng" algn="ctr">
              <a:solidFill>
                <a:schemeClr val="tx1">
                  <a:lumMod val="15000"/>
                  <a:lumOff val="85000"/>
                </a:schemeClr>
              </a:solidFill>
              <a:round/>
            </a:ln>
            <a:effectLst/>
          </c:spPr>
        </c:majorGridlines>
        <c:title>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53960272"/>
        <c:crosses val="autoZero"/>
        <c:crossBetween val="between"/>
      </c:valAx>
      <c:spPr>
        <a:noFill/>
        <a:ln>
          <a:noFill/>
        </a:ln>
        <a:effectLst/>
      </c:spPr>
    </c:plotArea>
    <c:legend>
      <c:legendPos val="r"/>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4">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E" dirty="0"/>
              <a:t>Employment rates and nationality in Ireland: men and women (2009 Q4 – 2021 Q4)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'country of birth'!$A$11</c:f>
              <c:strCache>
                <c:ptCount val="1"/>
                <c:pt idx="0">
                  <c:v>Foreign country birth, males</c:v>
                </c:pt>
              </c:strCache>
            </c:strRef>
          </c:tx>
          <c:spPr>
            <a:ln w="28575" cap="rnd">
              <a:solidFill>
                <a:schemeClr val="accent1"/>
              </a:solidFill>
              <a:round/>
            </a:ln>
            <a:effectLst/>
          </c:spPr>
          <c:marker>
            <c:symbol val="none"/>
          </c:marker>
          <c:cat>
            <c:strRef>
              <c:f>'country of birth'!$B$10:$N$10</c:f>
              <c:strCache>
                <c:ptCount val="13"/>
                <c:pt idx="0">
                  <c:v>2009Q4</c:v>
                </c:pt>
                <c:pt idx="1">
                  <c:v>2010Q3</c:v>
                </c:pt>
                <c:pt idx="2">
                  <c:v>2011Q4</c:v>
                </c:pt>
                <c:pt idx="3">
                  <c:v>2012Q4</c:v>
                </c:pt>
                <c:pt idx="4">
                  <c:v>2013Q4</c:v>
                </c:pt>
                <c:pt idx="5">
                  <c:v>2014Q4</c:v>
                </c:pt>
                <c:pt idx="6">
                  <c:v>2015Q4</c:v>
                </c:pt>
                <c:pt idx="7">
                  <c:v>2016Q4</c:v>
                </c:pt>
                <c:pt idx="8">
                  <c:v>2017Q4</c:v>
                </c:pt>
                <c:pt idx="9">
                  <c:v>2018Q4</c:v>
                </c:pt>
                <c:pt idx="10">
                  <c:v>2019Q4</c:v>
                </c:pt>
                <c:pt idx="11">
                  <c:v>2020Q4</c:v>
                </c:pt>
                <c:pt idx="12">
                  <c:v>2021Q4</c:v>
                </c:pt>
              </c:strCache>
            </c:strRef>
          </c:cat>
          <c:val>
            <c:numRef>
              <c:f>'country of birth'!$B$11:$N$11</c:f>
              <c:numCache>
                <c:formatCode>#,##0.0</c:formatCode>
                <c:ptCount val="13"/>
                <c:pt idx="0">
                  <c:v>67.5</c:v>
                </c:pt>
                <c:pt idx="1">
                  <c:v>66.2</c:v>
                </c:pt>
                <c:pt idx="2">
                  <c:v>65.400000000000006</c:v>
                </c:pt>
                <c:pt idx="3">
                  <c:v>66.7</c:v>
                </c:pt>
                <c:pt idx="4">
                  <c:v>71</c:v>
                </c:pt>
                <c:pt idx="5">
                  <c:v>71.5</c:v>
                </c:pt>
                <c:pt idx="6">
                  <c:v>73.599999999999994</c:v>
                </c:pt>
                <c:pt idx="7">
                  <c:v>76.2</c:v>
                </c:pt>
                <c:pt idx="8">
                  <c:v>76.5</c:v>
                </c:pt>
                <c:pt idx="9">
                  <c:v>79</c:v>
                </c:pt>
                <c:pt idx="10">
                  <c:v>78.7</c:v>
                </c:pt>
                <c:pt idx="11">
                  <c:v>76</c:v>
                </c:pt>
                <c:pt idx="12">
                  <c:v>81.8</c:v>
                </c:pt>
              </c:numCache>
            </c:numRef>
          </c:val>
          <c:smooth val="0"/>
          <c:extLst>
            <c:ext xmlns:c16="http://schemas.microsoft.com/office/drawing/2014/chart" uri="{C3380CC4-5D6E-409C-BE32-E72D297353CC}">
              <c16:uniqueId val="{00000000-8EE0-491D-B94C-4F7A1E4947BF}"/>
            </c:ext>
          </c:extLst>
        </c:ser>
        <c:ser>
          <c:idx val="1"/>
          <c:order val="1"/>
          <c:tx>
            <c:strRef>
              <c:f>'country of birth'!$A$12</c:f>
              <c:strCache>
                <c:ptCount val="1"/>
                <c:pt idx="0">
                  <c:v>Foreign country birth, females</c:v>
                </c:pt>
              </c:strCache>
            </c:strRef>
          </c:tx>
          <c:spPr>
            <a:ln w="28575" cap="rnd">
              <a:solidFill>
                <a:schemeClr val="accent2"/>
              </a:solidFill>
              <a:round/>
            </a:ln>
            <a:effectLst/>
          </c:spPr>
          <c:marker>
            <c:symbol val="none"/>
          </c:marker>
          <c:cat>
            <c:strRef>
              <c:f>'country of birth'!$B$10:$N$10</c:f>
              <c:strCache>
                <c:ptCount val="13"/>
                <c:pt idx="0">
                  <c:v>2009Q4</c:v>
                </c:pt>
                <c:pt idx="1">
                  <c:v>2010Q3</c:v>
                </c:pt>
                <c:pt idx="2">
                  <c:v>2011Q4</c:v>
                </c:pt>
                <c:pt idx="3">
                  <c:v>2012Q4</c:v>
                </c:pt>
                <c:pt idx="4">
                  <c:v>2013Q4</c:v>
                </c:pt>
                <c:pt idx="5">
                  <c:v>2014Q4</c:v>
                </c:pt>
                <c:pt idx="6">
                  <c:v>2015Q4</c:v>
                </c:pt>
                <c:pt idx="7">
                  <c:v>2016Q4</c:v>
                </c:pt>
                <c:pt idx="8">
                  <c:v>2017Q4</c:v>
                </c:pt>
                <c:pt idx="9">
                  <c:v>2018Q4</c:v>
                </c:pt>
                <c:pt idx="10">
                  <c:v>2019Q4</c:v>
                </c:pt>
                <c:pt idx="11">
                  <c:v>2020Q4</c:v>
                </c:pt>
                <c:pt idx="12">
                  <c:v>2021Q4</c:v>
                </c:pt>
              </c:strCache>
            </c:strRef>
          </c:cat>
          <c:val>
            <c:numRef>
              <c:f>'country of birth'!$B$12:$N$12</c:f>
              <c:numCache>
                <c:formatCode>#,##0.0</c:formatCode>
                <c:ptCount val="13"/>
                <c:pt idx="0">
                  <c:v>57.3</c:v>
                </c:pt>
                <c:pt idx="1">
                  <c:v>54.8</c:v>
                </c:pt>
                <c:pt idx="2">
                  <c:v>54.7</c:v>
                </c:pt>
                <c:pt idx="3">
                  <c:v>54.3</c:v>
                </c:pt>
                <c:pt idx="4">
                  <c:v>56.5</c:v>
                </c:pt>
                <c:pt idx="5">
                  <c:v>57.2</c:v>
                </c:pt>
                <c:pt idx="6">
                  <c:v>59.6</c:v>
                </c:pt>
                <c:pt idx="7">
                  <c:v>60.1</c:v>
                </c:pt>
                <c:pt idx="8">
                  <c:v>62.9</c:v>
                </c:pt>
                <c:pt idx="9">
                  <c:v>63.7</c:v>
                </c:pt>
                <c:pt idx="10">
                  <c:v>64.3</c:v>
                </c:pt>
                <c:pt idx="11">
                  <c:v>61.4</c:v>
                </c:pt>
                <c:pt idx="12">
                  <c:v>69.599999999999994</c:v>
                </c:pt>
              </c:numCache>
            </c:numRef>
          </c:val>
          <c:smooth val="0"/>
          <c:extLst>
            <c:ext xmlns:c16="http://schemas.microsoft.com/office/drawing/2014/chart" uri="{C3380CC4-5D6E-409C-BE32-E72D297353CC}">
              <c16:uniqueId val="{00000001-8EE0-491D-B94C-4F7A1E4947BF}"/>
            </c:ext>
          </c:extLst>
        </c:ser>
        <c:ser>
          <c:idx val="2"/>
          <c:order val="2"/>
          <c:tx>
            <c:strRef>
              <c:f>'country of birth'!$A$13</c:f>
              <c:strCache>
                <c:ptCount val="1"/>
                <c:pt idx="0">
                  <c:v>birth country Ireland, males</c:v>
                </c:pt>
              </c:strCache>
            </c:strRef>
          </c:tx>
          <c:spPr>
            <a:ln w="28575" cap="rnd">
              <a:solidFill>
                <a:schemeClr val="accent3"/>
              </a:solidFill>
              <a:round/>
            </a:ln>
            <a:effectLst/>
          </c:spPr>
          <c:marker>
            <c:symbol val="none"/>
          </c:marker>
          <c:cat>
            <c:strRef>
              <c:f>'country of birth'!$B$10:$N$10</c:f>
              <c:strCache>
                <c:ptCount val="13"/>
                <c:pt idx="0">
                  <c:v>2009Q4</c:v>
                </c:pt>
                <c:pt idx="1">
                  <c:v>2010Q3</c:v>
                </c:pt>
                <c:pt idx="2">
                  <c:v>2011Q4</c:v>
                </c:pt>
                <c:pt idx="3">
                  <c:v>2012Q4</c:v>
                </c:pt>
                <c:pt idx="4">
                  <c:v>2013Q4</c:v>
                </c:pt>
                <c:pt idx="5">
                  <c:v>2014Q4</c:v>
                </c:pt>
                <c:pt idx="6">
                  <c:v>2015Q4</c:v>
                </c:pt>
                <c:pt idx="7">
                  <c:v>2016Q4</c:v>
                </c:pt>
                <c:pt idx="8">
                  <c:v>2017Q4</c:v>
                </c:pt>
                <c:pt idx="9">
                  <c:v>2018Q4</c:v>
                </c:pt>
                <c:pt idx="10">
                  <c:v>2019Q4</c:v>
                </c:pt>
                <c:pt idx="11">
                  <c:v>2020Q4</c:v>
                </c:pt>
                <c:pt idx="12">
                  <c:v>2021Q4</c:v>
                </c:pt>
              </c:strCache>
            </c:strRef>
          </c:cat>
          <c:val>
            <c:numRef>
              <c:f>'country of birth'!$B$13:$N$13</c:f>
              <c:numCache>
                <c:formatCode>#,##0.0</c:formatCode>
                <c:ptCount val="13"/>
                <c:pt idx="0">
                  <c:v>66.099999999999994</c:v>
                </c:pt>
                <c:pt idx="1">
                  <c:v>65.3</c:v>
                </c:pt>
                <c:pt idx="2">
                  <c:v>63.6</c:v>
                </c:pt>
                <c:pt idx="3">
                  <c:v>63.6</c:v>
                </c:pt>
                <c:pt idx="4">
                  <c:v>67.099999999999994</c:v>
                </c:pt>
                <c:pt idx="5">
                  <c:v>68.900000000000006</c:v>
                </c:pt>
                <c:pt idx="6">
                  <c:v>69.7</c:v>
                </c:pt>
                <c:pt idx="7">
                  <c:v>71.8</c:v>
                </c:pt>
                <c:pt idx="8">
                  <c:v>72.599999999999994</c:v>
                </c:pt>
                <c:pt idx="9">
                  <c:v>73</c:v>
                </c:pt>
                <c:pt idx="10">
                  <c:v>74.5</c:v>
                </c:pt>
                <c:pt idx="11">
                  <c:v>72</c:v>
                </c:pt>
                <c:pt idx="12">
                  <c:v>75.2</c:v>
                </c:pt>
              </c:numCache>
            </c:numRef>
          </c:val>
          <c:smooth val="0"/>
          <c:extLst>
            <c:ext xmlns:c16="http://schemas.microsoft.com/office/drawing/2014/chart" uri="{C3380CC4-5D6E-409C-BE32-E72D297353CC}">
              <c16:uniqueId val="{00000002-8EE0-491D-B94C-4F7A1E4947BF}"/>
            </c:ext>
          </c:extLst>
        </c:ser>
        <c:ser>
          <c:idx val="3"/>
          <c:order val="3"/>
          <c:tx>
            <c:strRef>
              <c:f>'country of birth'!$A$14</c:f>
              <c:strCache>
                <c:ptCount val="1"/>
                <c:pt idx="0">
                  <c:v>birth country Ireland, females</c:v>
                </c:pt>
              </c:strCache>
            </c:strRef>
          </c:tx>
          <c:spPr>
            <a:ln w="28575" cap="rnd">
              <a:solidFill>
                <a:schemeClr val="accent4"/>
              </a:solidFill>
              <a:round/>
            </a:ln>
            <a:effectLst/>
          </c:spPr>
          <c:marker>
            <c:symbol val="none"/>
          </c:marker>
          <c:cat>
            <c:strRef>
              <c:f>'country of birth'!$B$10:$N$10</c:f>
              <c:strCache>
                <c:ptCount val="13"/>
                <c:pt idx="0">
                  <c:v>2009Q4</c:v>
                </c:pt>
                <c:pt idx="1">
                  <c:v>2010Q3</c:v>
                </c:pt>
                <c:pt idx="2">
                  <c:v>2011Q4</c:v>
                </c:pt>
                <c:pt idx="3">
                  <c:v>2012Q4</c:v>
                </c:pt>
                <c:pt idx="4">
                  <c:v>2013Q4</c:v>
                </c:pt>
                <c:pt idx="5">
                  <c:v>2014Q4</c:v>
                </c:pt>
                <c:pt idx="6">
                  <c:v>2015Q4</c:v>
                </c:pt>
                <c:pt idx="7">
                  <c:v>2016Q4</c:v>
                </c:pt>
                <c:pt idx="8">
                  <c:v>2017Q4</c:v>
                </c:pt>
                <c:pt idx="9">
                  <c:v>2018Q4</c:v>
                </c:pt>
                <c:pt idx="10">
                  <c:v>2019Q4</c:v>
                </c:pt>
                <c:pt idx="11">
                  <c:v>2020Q4</c:v>
                </c:pt>
                <c:pt idx="12">
                  <c:v>2021Q4</c:v>
                </c:pt>
              </c:strCache>
            </c:strRef>
          </c:cat>
          <c:val>
            <c:numRef>
              <c:f>'country of birth'!$B$14:$N$14</c:f>
              <c:numCache>
                <c:formatCode>#,##0.0</c:formatCode>
                <c:ptCount val="13"/>
                <c:pt idx="0">
                  <c:v>58.5</c:v>
                </c:pt>
                <c:pt idx="1">
                  <c:v>57.6</c:v>
                </c:pt>
                <c:pt idx="2">
                  <c:v>56.7</c:v>
                </c:pt>
                <c:pt idx="3">
                  <c:v>57.1</c:v>
                </c:pt>
                <c:pt idx="4">
                  <c:v>57.9</c:v>
                </c:pt>
                <c:pt idx="5">
                  <c:v>59.4</c:v>
                </c:pt>
                <c:pt idx="6">
                  <c:v>60.7</c:v>
                </c:pt>
                <c:pt idx="7">
                  <c:v>62.1</c:v>
                </c:pt>
                <c:pt idx="8">
                  <c:v>63.2</c:v>
                </c:pt>
                <c:pt idx="9">
                  <c:v>63.9</c:v>
                </c:pt>
                <c:pt idx="10">
                  <c:v>65</c:v>
                </c:pt>
                <c:pt idx="11">
                  <c:v>63.2</c:v>
                </c:pt>
                <c:pt idx="12">
                  <c:v>69</c:v>
                </c:pt>
              </c:numCache>
            </c:numRef>
          </c:val>
          <c:smooth val="0"/>
          <c:extLst>
            <c:ext xmlns:c16="http://schemas.microsoft.com/office/drawing/2014/chart" uri="{C3380CC4-5D6E-409C-BE32-E72D297353CC}">
              <c16:uniqueId val="{00000003-8EE0-491D-B94C-4F7A1E4947BF}"/>
            </c:ext>
          </c:extLst>
        </c:ser>
        <c:dLbls>
          <c:showLegendKey val="0"/>
          <c:showVal val="0"/>
          <c:showCatName val="0"/>
          <c:showSerName val="0"/>
          <c:showPercent val="0"/>
          <c:showBubbleSize val="0"/>
        </c:dLbls>
        <c:smooth val="0"/>
        <c:axId val="294854848"/>
        <c:axId val="294856096"/>
      </c:lineChart>
      <c:catAx>
        <c:axId val="294854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4856096"/>
        <c:crosses val="autoZero"/>
        <c:auto val="1"/>
        <c:lblAlgn val="ctr"/>
        <c:lblOffset val="100"/>
        <c:noMultiLvlLbl val="0"/>
      </c:catAx>
      <c:valAx>
        <c:axId val="29485609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948548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E" dirty="0"/>
              <a:t>Employment</a:t>
            </a:r>
            <a:r>
              <a:rPr lang="en-IE" baseline="0" dirty="0"/>
              <a:t> rates and levels of education  in Ireland: men and women (2008 Q4 - 2021Q4)</a:t>
            </a:r>
            <a:endParaRPr lang="en-IE"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Data!$Q$13</c:f>
              <c:strCache>
                <c:ptCount val="1"/>
                <c:pt idx="0">
                  <c:v>Males:Less than primary, primary and lower secondary education (levels 0-2)</c:v>
                </c:pt>
              </c:strCache>
            </c:strRef>
          </c:tx>
          <c:spPr>
            <a:ln w="28575" cap="rnd">
              <a:solidFill>
                <a:schemeClr val="accent1"/>
              </a:solidFill>
              <a:round/>
            </a:ln>
            <a:effectLst/>
          </c:spPr>
          <c:marker>
            <c:symbol val="none"/>
          </c:marker>
          <c:cat>
            <c:strRef>
              <c:f>Data!$R$12:$AE$12</c:f>
              <c:strCache>
                <c:ptCount val="14"/>
                <c:pt idx="0">
                  <c:v>2008Q4</c:v>
                </c:pt>
                <c:pt idx="1">
                  <c:v>2009Q4</c:v>
                </c:pt>
                <c:pt idx="2">
                  <c:v>2010Q4</c:v>
                </c:pt>
                <c:pt idx="3">
                  <c:v>2011Q4</c:v>
                </c:pt>
                <c:pt idx="4">
                  <c:v>2012Q4</c:v>
                </c:pt>
                <c:pt idx="5">
                  <c:v>2013Q4</c:v>
                </c:pt>
                <c:pt idx="6">
                  <c:v>2014Q4</c:v>
                </c:pt>
                <c:pt idx="7">
                  <c:v>2015Q4</c:v>
                </c:pt>
                <c:pt idx="8">
                  <c:v>2016Q4</c:v>
                </c:pt>
                <c:pt idx="9">
                  <c:v>2017Q4</c:v>
                </c:pt>
                <c:pt idx="10">
                  <c:v>2018Q4</c:v>
                </c:pt>
                <c:pt idx="11">
                  <c:v>2019Q4</c:v>
                </c:pt>
                <c:pt idx="12">
                  <c:v>2020Q4</c:v>
                </c:pt>
                <c:pt idx="13">
                  <c:v>2021Q4</c:v>
                </c:pt>
              </c:strCache>
            </c:strRef>
          </c:cat>
          <c:val>
            <c:numRef>
              <c:f>Data!$R$13:$AE$13</c:f>
              <c:numCache>
                <c:formatCode>#,##0.0</c:formatCode>
                <c:ptCount val="14"/>
                <c:pt idx="0">
                  <c:v>57.1</c:v>
                </c:pt>
                <c:pt idx="1">
                  <c:v>48.1</c:v>
                </c:pt>
                <c:pt idx="2">
                  <c:v>43.9</c:v>
                </c:pt>
                <c:pt idx="3">
                  <c:v>41.8</c:v>
                </c:pt>
                <c:pt idx="4">
                  <c:v>41.7</c:v>
                </c:pt>
                <c:pt idx="5">
                  <c:v>45.3</c:v>
                </c:pt>
                <c:pt idx="6">
                  <c:v>44.6</c:v>
                </c:pt>
                <c:pt idx="7">
                  <c:v>45.2</c:v>
                </c:pt>
                <c:pt idx="8">
                  <c:v>46.8</c:v>
                </c:pt>
                <c:pt idx="9">
                  <c:v>47.5</c:v>
                </c:pt>
                <c:pt idx="10">
                  <c:v>46.2</c:v>
                </c:pt>
                <c:pt idx="11">
                  <c:v>46.6</c:v>
                </c:pt>
                <c:pt idx="12">
                  <c:v>44.3</c:v>
                </c:pt>
                <c:pt idx="13">
                  <c:v>46</c:v>
                </c:pt>
              </c:numCache>
            </c:numRef>
          </c:val>
          <c:smooth val="0"/>
          <c:extLst>
            <c:ext xmlns:c16="http://schemas.microsoft.com/office/drawing/2014/chart" uri="{C3380CC4-5D6E-409C-BE32-E72D297353CC}">
              <c16:uniqueId val="{00000000-AD2A-4648-925C-674CF68ED740}"/>
            </c:ext>
          </c:extLst>
        </c:ser>
        <c:ser>
          <c:idx val="1"/>
          <c:order val="1"/>
          <c:tx>
            <c:strRef>
              <c:f>Data!$Q$14</c:f>
              <c:strCache>
                <c:ptCount val="1"/>
                <c:pt idx="0">
                  <c:v>Males: Upper secondary and post-secondary non-tertiary education (levels 3 and 4)</c:v>
                </c:pt>
              </c:strCache>
            </c:strRef>
          </c:tx>
          <c:spPr>
            <a:ln w="28575" cap="rnd">
              <a:solidFill>
                <a:schemeClr val="accent2"/>
              </a:solidFill>
              <a:round/>
            </a:ln>
            <a:effectLst/>
          </c:spPr>
          <c:marker>
            <c:symbol val="none"/>
          </c:marker>
          <c:cat>
            <c:strRef>
              <c:f>Data!$R$12:$AE$12</c:f>
              <c:strCache>
                <c:ptCount val="14"/>
                <c:pt idx="0">
                  <c:v>2008Q4</c:v>
                </c:pt>
                <c:pt idx="1">
                  <c:v>2009Q4</c:v>
                </c:pt>
                <c:pt idx="2">
                  <c:v>2010Q4</c:v>
                </c:pt>
                <c:pt idx="3">
                  <c:v>2011Q4</c:v>
                </c:pt>
                <c:pt idx="4">
                  <c:v>2012Q4</c:v>
                </c:pt>
                <c:pt idx="5">
                  <c:v>2013Q4</c:v>
                </c:pt>
                <c:pt idx="6">
                  <c:v>2014Q4</c:v>
                </c:pt>
                <c:pt idx="7">
                  <c:v>2015Q4</c:v>
                </c:pt>
                <c:pt idx="8">
                  <c:v>2016Q4</c:v>
                </c:pt>
                <c:pt idx="9">
                  <c:v>2017Q4</c:v>
                </c:pt>
                <c:pt idx="10">
                  <c:v>2018Q4</c:v>
                </c:pt>
                <c:pt idx="11">
                  <c:v>2019Q4</c:v>
                </c:pt>
                <c:pt idx="12">
                  <c:v>2020Q4</c:v>
                </c:pt>
                <c:pt idx="13">
                  <c:v>2021Q4</c:v>
                </c:pt>
              </c:strCache>
            </c:strRef>
          </c:cat>
          <c:val>
            <c:numRef>
              <c:f>Data!$R$14:$AE$14</c:f>
              <c:numCache>
                <c:formatCode>#,##0.0</c:formatCode>
                <c:ptCount val="14"/>
                <c:pt idx="0">
                  <c:v>78.900000000000006</c:v>
                </c:pt>
                <c:pt idx="1">
                  <c:v>68.2</c:v>
                </c:pt>
                <c:pt idx="2">
                  <c:v>65.400000000000006</c:v>
                </c:pt>
                <c:pt idx="3">
                  <c:v>65.400000000000006</c:v>
                </c:pt>
                <c:pt idx="4">
                  <c:v>66.099999999999994</c:v>
                </c:pt>
                <c:pt idx="5">
                  <c:v>68.7</c:v>
                </c:pt>
                <c:pt idx="6">
                  <c:v>71.7</c:v>
                </c:pt>
                <c:pt idx="7">
                  <c:v>72.099999999999994</c:v>
                </c:pt>
                <c:pt idx="8">
                  <c:v>75.099999999999994</c:v>
                </c:pt>
                <c:pt idx="9">
                  <c:v>74.900000000000006</c:v>
                </c:pt>
                <c:pt idx="10">
                  <c:v>77.599999999999994</c:v>
                </c:pt>
                <c:pt idx="11">
                  <c:v>78.2</c:v>
                </c:pt>
                <c:pt idx="12">
                  <c:v>73.5</c:v>
                </c:pt>
                <c:pt idx="13">
                  <c:v>77.3</c:v>
                </c:pt>
              </c:numCache>
            </c:numRef>
          </c:val>
          <c:smooth val="0"/>
          <c:extLst>
            <c:ext xmlns:c16="http://schemas.microsoft.com/office/drawing/2014/chart" uri="{C3380CC4-5D6E-409C-BE32-E72D297353CC}">
              <c16:uniqueId val="{00000001-AD2A-4648-925C-674CF68ED740}"/>
            </c:ext>
          </c:extLst>
        </c:ser>
        <c:ser>
          <c:idx val="2"/>
          <c:order val="2"/>
          <c:tx>
            <c:strRef>
              <c:f>Data!$Q$15</c:f>
              <c:strCache>
                <c:ptCount val="1"/>
                <c:pt idx="0">
                  <c:v>Males: Tertiary education (levels 5-8)</c:v>
                </c:pt>
              </c:strCache>
            </c:strRef>
          </c:tx>
          <c:spPr>
            <a:ln w="28575" cap="rnd">
              <a:solidFill>
                <a:schemeClr val="accent3"/>
              </a:solidFill>
              <a:round/>
            </a:ln>
            <a:effectLst/>
          </c:spPr>
          <c:marker>
            <c:symbol val="none"/>
          </c:marker>
          <c:cat>
            <c:strRef>
              <c:f>Data!$R$12:$AE$12</c:f>
              <c:strCache>
                <c:ptCount val="14"/>
                <c:pt idx="0">
                  <c:v>2008Q4</c:v>
                </c:pt>
                <c:pt idx="1">
                  <c:v>2009Q4</c:v>
                </c:pt>
                <c:pt idx="2">
                  <c:v>2010Q4</c:v>
                </c:pt>
                <c:pt idx="3">
                  <c:v>2011Q4</c:v>
                </c:pt>
                <c:pt idx="4">
                  <c:v>2012Q4</c:v>
                </c:pt>
                <c:pt idx="5">
                  <c:v>2013Q4</c:v>
                </c:pt>
                <c:pt idx="6">
                  <c:v>2014Q4</c:v>
                </c:pt>
                <c:pt idx="7">
                  <c:v>2015Q4</c:v>
                </c:pt>
                <c:pt idx="8">
                  <c:v>2016Q4</c:v>
                </c:pt>
                <c:pt idx="9">
                  <c:v>2017Q4</c:v>
                </c:pt>
                <c:pt idx="10">
                  <c:v>2018Q4</c:v>
                </c:pt>
                <c:pt idx="11">
                  <c:v>2019Q4</c:v>
                </c:pt>
                <c:pt idx="12">
                  <c:v>2020Q4</c:v>
                </c:pt>
                <c:pt idx="13">
                  <c:v>2021Q4</c:v>
                </c:pt>
              </c:strCache>
            </c:strRef>
          </c:cat>
          <c:val>
            <c:numRef>
              <c:f>Data!$R$15:$AE$15</c:f>
              <c:numCache>
                <c:formatCode>#,##0.0</c:formatCode>
                <c:ptCount val="14"/>
                <c:pt idx="0">
                  <c:v>88.8</c:v>
                </c:pt>
                <c:pt idx="1">
                  <c:v>84.5</c:v>
                </c:pt>
                <c:pt idx="2">
                  <c:v>83.2</c:v>
                </c:pt>
                <c:pt idx="3">
                  <c:v>84.4</c:v>
                </c:pt>
                <c:pt idx="4">
                  <c:v>83.3</c:v>
                </c:pt>
                <c:pt idx="5">
                  <c:v>86.1</c:v>
                </c:pt>
                <c:pt idx="6">
                  <c:v>85.6</c:v>
                </c:pt>
                <c:pt idx="7">
                  <c:v>87</c:v>
                </c:pt>
                <c:pt idx="8">
                  <c:v>87.9</c:v>
                </c:pt>
                <c:pt idx="9">
                  <c:v>89</c:v>
                </c:pt>
                <c:pt idx="10">
                  <c:v>88.9</c:v>
                </c:pt>
                <c:pt idx="11">
                  <c:v>90.2</c:v>
                </c:pt>
                <c:pt idx="12">
                  <c:v>88.1</c:v>
                </c:pt>
                <c:pt idx="13">
                  <c:v>91.1</c:v>
                </c:pt>
              </c:numCache>
            </c:numRef>
          </c:val>
          <c:smooth val="0"/>
          <c:extLst>
            <c:ext xmlns:c16="http://schemas.microsoft.com/office/drawing/2014/chart" uri="{C3380CC4-5D6E-409C-BE32-E72D297353CC}">
              <c16:uniqueId val="{00000002-AD2A-4648-925C-674CF68ED740}"/>
            </c:ext>
          </c:extLst>
        </c:ser>
        <c:ser>
          <c:idx val="3"/>
          <c:order val="3"/>
          <c:tx>
            <c:strRef>
              <c:f>Data!$Q$16</c:f>
              <c:strCache>
                <c:ptCount val="1"/>
                <c:pt idx="0">
                  <c:v>Females: Less than primary, primary and lower secondary education (levels 0-2)</c:v>
                </c:pt>
              </c:strCache>
            </c:strRef>
          </c:tx>
          <c:spPr>
            <a:ln w="28575" cap="rnd">
              <a:solidFill>
                <a:schemeClr val="accent4"/>
              </a:solidFill>
              <a:round/>
            </a:ln>
            <a:effectLst/>
          </c:spPr>
          <c:marker>
            <c:symbol val="none"/>
          </c:marker>
          <c:cat>
            <c:strRef>
              <c:f>Data!$R$12:$AE$12</c:f>
              <c:strCache>
                <c:ptCount val="14"/>
                <c:pt idx="0">
                  <c:v>2008Q4</c:v>
                </c:pt>
                <c:pt idx="1">
                  <c:v>2009Q4</c:v>
                </c:pt>
                <c:pt idx="2">
                  <c:v>2010Q4</c:v>
                </c:pt>
                <c:pt idx="3">
                  <c:v>2011Q4</c:v>
                </c:pt>
                <c:pt idx="4">
                  <c:v>2012Q4</c:v>
                </c:pt>
                <c:pt idx="5">
                  <c:v>2013Q4</c:v>
                </c:pt>
                <c:pt idx="6">
                  <c:v>2014Q4</c:v>
                </c:pt>
                <c:pt idx="7">
                  <c:v>2015Q4</c:v>
                </c:pt>
                <c:pt idx="8">
                  <c:v>2016Q4</c:v>
                </c:pt>
                <c:pt idx="9">
                  <c:v>2017Q4</c:v>
                </c:pt>
                <c:pt idx="10">
                  <c:v>2018Q4</c:v>
                </c:pt>
                <c:pt idx="11">
                  <c:v>2019Q4</c:v>
                </c:pt>
                <c:pt idx="12">
                  <c:v>2020Q4</c:v>
                </c:pt>
                <c:pt idx="13">
                  <c:v>2021Q4</c:v>
                </c:pt>
              </c:strCache>
            </c:strRef>
          </c:cat>
          <c:val>
            <c:numRef>
              <c:f>Data!$R$16:$AE$16</c:f>
              <c:numCache>
                <c:formatCode>#,##0.0</c:formatCode>
                <c:ptCount val="14"/>
                <c:pt idx="0">
                  <c:v>34.4</c:v>
                </c:pt>
                <c:pt idx="1">
                  <c:v>30.4</c:v>
                </c:pt>
                <c:pt idx="2">
                  <c:v>29.3</c:v>
                </c:pt>
                <c:pt idx="3">
                  <c:v>27.3</c:v>
                </c:pt>
                <c:pt idx="4">
                  <c:v>26.4</c:v>
                </c:pt>
                <c:pt idx="5">
                  <c:v>26.8</c:v>
                </c:pt>
                <c:pt idx="6">
                  <c:v>24.2</c:v>
                </c:pt>
                <c:pt idx="7">
                  <c:v>25.9</c:v>
                </c:pt>
                <c:pt idx="8">
                  <c:v>25.5</c:v>
                </c:pt>
                <c:pt idx="9">
                  <c:v>25</c:v>
                </c:pt>
                <c:pt idx="10">
                  <c:v>25</c:v>
                </c:pt>
                <c:pt idx="11">
                  <c:v>27.5</c:v>
                </c:pt>
                <c:pt idx="12">
                  <c:v>23.9</c:v>
                </c:pt>
                <c:pt idx="13">
                  <c:v>29.5</c:v>
                </c:pt>
              </c:numCache>
            </c:numRef>
          </c:val>
          <c:smooth val="0"/>
          <c:extLst>
            <c:ext xmlns:c16="http://schemas.microsoft.com/office/drawing/2014/chart" uri="{C3380CC4-5D6E-409C-BE32-E72D297353CC}">
              <c16:uniqueId val="{00000003-AD2A-4648-925C-674CF68ED740}"/>
            </c:ext>
          </c:extLst>
        </c:ser>
        <c:ser>
          <c:idx val="4"/>
          <c:order val="4"/>
          <c:tx>
            <c:strRef>
              <c:f>Data!$Q$17</c:f>
              <c:strCache>
                <c:ptCount val="1"/>
                <c:pt idx="0">
                  <c:v>Females: Upper secondary and post-secondary non-tertiary education (levels 3 and 4)</c:v>
                </c:pt>
              </c:strCache>
            </c:strRef>
          </c:tx>
          <c:spPr>
            <a:ln w="28575" cap="rnd">
              <a:solidFill>
                <a:schemeClr val="accent5"/>
              </a:solidFill>
              <a:round/>
            </a:ln>
            <a:effectLst/>
          </c:spPr>
          <c:marker>
            <c:symbol val="none"/>
          </c:marker>
          <c:cat>
            <c:strRef>
              <c:f>Data!$R$12:$AE$12</c:f>
              <c:strCache>
                <c:ptCount val="14"/>
                <c:pt idx="0">
                  <c:v>2008Q4</c:v>
                </c:pt>
                <c:pt idx="1">
                  <c:v>2009Q4</c:v>
                </c:pt>
                <c:pt idx="2">
                  <c:v>2010Q4</c:v>
                </c:pt>
                <c:pt idx="3">
                  <c:v>2011Q4</c:v>
                </c:pt>
                <c:pt idx="4">
                  <c:v>2012Q4</c:v>
                </c:pt>
                <c:pt idx="5">
                  <c:v>2013Q4</c:v>
                </c:pt>
                <c:pt idx="6">
                  <c:v>2014Q4</c:v>
                </c:pt>
                <c:pt idx="7">
                  <c:v>2015Q4</c:v>
                </c:pt>
                <c:pt idx="8">
                  <c:v>2016Q4</c:v>
                </c:pt>
                <c:pt idx="9">
                  <c:v>2017Q4</c:v>
                </c:pt>
                <c:pt idx="10">
                  <c:v>2018Q4</c:v>
                </c:pt>
                <c:pt idx="11">
                  <c:v>2019Q4</c:v>
                </c:pt>
                <c:pt idx="12">
                  <c:v>2020Q4</c:v>
                </c:pt>
                <c:pt idx="13">
                  <c:v>2021Q4</c:v>
                </c:pt>
              </c:strCache>
            </c:strRef>
          </c:cat>
          <c:val>
            <c:numRef>
              <c:f>Data!$R$17:$AE$17</c:f>
              <c:numCache>
                <c:formatCode>#,##0.0</c:formatCode>
                <c:ptCount val="14"/>
                <c:pt idx="0">
                  <c:v>62.6</c:v>
                </c:pt>
                <c:pt idx="1">
                  <c:v>59.8</c:v>
                </c:pt>
                <c:pt idx="2">
                  <c:v>55.6</c:v>
                </c:pt>
                <c:pt idx="3">
                  <c:v>55.8</c:v>
                </c:pt>
                <c:pt idx="4">
                  <c:v>54.9</c:v>
                </c:pt>
                <c:pt idx="5">
                  <c:v>55</c:v>
                </c:pt>
                <c:pt idx="6">
                  <c:v>56.9</c:v>
                </c:pt>
                <c:pt idx="7">
                  <c:v>57.1</c:v>
                </c:pt>
                <c:pt idx="8">
                  <c:v>60</c:v>
                </c:pt>
                <c:pt idx="9">
                  <c:v>60.6</c:v>
                </c:pt>
                <c:pt idx="10">
                  <c:v>61.6</c:v>
                </c:pt>
                <c:pt idx="11">
                  <c:v>62.5</c:v>
                </c:pt>
                <c:pt idx="12">
                  <c:v>58.2</c:v>
                </c:pt>
                <c:pt idx="13">
                  <c:v>64.7</c:v>
                </c:pt>
              </c:numCache>
            </c:numRef>
          </c:val>
          <c:smooth val="0"/>
          <c:extLst>
            <c:ext xmlns:c16="http://schemas.microsoft.com/office/drawing/2014/chart" uri="{C3380CC4-5D6E-409C-BE32-E72D297353CC}">
              <c16:uniqueId val="{00000004-AD2A-4648-925C-674CF68ED740}"/>
            </c:ext>
          </c:extLst>
        </c:ser>
        <c:ser>
          <c:idx val="5"/>
          <c:order val="5"/>
          <c:tx>
            <c:strRef>
              <c:f>Data!$Q$18</c:f>
              <c:strCache>
                <c:ptCount val="1"/>
                <c:pt idx="0">
                  <c:v>Females: Tertiary education (levels 5-8)</c:v>
                </c:pt>
              </c:strCache>
            </c:strRef>
          </c:tx>
          <c:spPr>
            <a:ln w="28575" cap="rnd">
              <a:solidFill>
                <a:schemeClr val="accent6"/>
              </a:solidFill>
              <a:round/>
            </a:ln>
            <a:effectLst/>
          </c:spPr>
          <c:marker>
            <c:symbol val="none"/>
          </c:marker>
          <c:cat>
            <c:strRef>
              <c:f>Data!$R$12:$AE$12</c:f>
              <c:strCache>
                <c:ptCount val="14"/>
                <c:pt idx="0">
                  <c:v>2008Q4</c:v>
                </c:pt>
                <c:pt idx="1">
                  <c:v>2009Q4</c:v>
                </c:pt>
                <c:pt idx="2">
                  <c:v>2010Q4</c:v>
                </c:pt>
                <c:pt idx="3">
                  <c:v>2011Q4</c:v>
                </c:pt>
                <c:pt idx="4">
                  <c:v>2012Q4</c:v>
                </c:pt>
                <c:pt idx="5">
                  <c:v>2013Q4</c:v>
                </c:pt>
                <c:pt idx="6">
                  <c:v>2014Q4</c:v>
                </c:pt>
                <c:pt idx="7">
                  <c:v>2015Q4</c:v>
                </c:pt>
                <c:pt idx="8">
                  <c:v>2016Q4</c:v>
                </c:pt>
                <c:pt idx="9">
                  <c:v>2017Q4</c:v>
                </c:pt>
                <c:pt idx="10">
                  <c:v>2018Q4</c:v>
                </c:pt>
                <c:pt idx="11">
                  <c:v>2019Q4</c:v>
                </c:pt>
                <c:pt idx="12">
                  <c:v>2020Q4</c:v>
                </c:pt>
                <c:pt idx="13">
                  <c:v>2021Q4</c:v>
                </c:pt>
              </c:strCache>
            </c:strRef>
          </c:cat>
          <c:val>
            <c:numRef>
              <c:f>Data!$R$18:$AE$18</c:f>
              <c:numCache>
                <c:formatCode>#,##0.0</c:formatCode>
                <c:ptCount val="14"/>
                <c:pt idx="0">
                  <c:v>80.5</c:v>
                </c:pt>
                <c:pt idx="1">
                  <c:v>77.599999999999994</c:v>
                </c:pt>
                <c:pt idx="2">
                  <c:v>77.3</c:v>
                </c:pt>
                <c:pt idx="3">
                  <c:v>76.8</c:v>
                </c:pt>
                <c:pt idx="4">
                  <c:v>77</c:v>
                </c:pt>
                <c:pt idx="5">
                  <c:v>77.400000000000006</c:v>
                </c:pt>
                <c:pt idx="6">
                  <c:v>78.099999999999994</c:v>
                </c:pt>
                <c:pt idx="7">
                  <c:v>79.2</c:v>
                </c:pt>
                <c:pt idx="8">
                  <c:v>79.5</c:v>
                </c:pt>
                <c:pt idx="9">
                  <c:v>81.5</c:v>
                </c:pt>
                <c:pt idx="10">
                  <c:v>81.2</c:v>
                </c:pt>
                <c:pt idx="11">
                  <c:v>82.3</c:v>
                </c:pt>
                <c:pt idx="12">
                  <c:v>79.900000000000006</c:v>
                </c:pt>
                <c:pt idx="13">
                  <c:v>83.9</c:v>
                </c:pt>
              </c:numCache>
            </c:numRef>
          </c:val>
          <c:smooth val="0"/>
          <c:extLst>
            <c:ext xmlns:c16="http://schemas.microsoft.com/office/drawing/2014/chart" uri="{C3380CC4-5D6E-409C-BE32-E72D297353CC}">
              <c16:uniqueId val="{00000005-AD2A-4648-925C-674CF68ED740}"/>
            </c:ext>
          </c:extLst>
        </c:ser>
        <c:dLbls>
          <c:showLegendKey val="0"/>
          <c:showVal val="0"/>
          <c:showCatName val="0"/>
          <c:showSerName val="0"/>
          <c:showPercent val="0"/>
          <c:showBubbleSize val="0"/>
        </c:dLbls>
        <c:smooth val="0"/>
        <c:axId val="714859472"/>
        <c:axId val="714859888"/>
      </c:lineChart>
      <c:catAx>
        <c:axId val="7148594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4859888"/>
        <c:crosses val="autoZero"/>
        <c:auto val="1"/>
        <c:lblAlgn val="ctr"/>
        <c:lblOffset val="100"/>
        <c:noMultiLvlLbl val="0"/>
      </c:catAx>
      <c:valAx>
        <c:axId val="714859888"/>
        <c:scaling>
          <c:orientation val="minMax"/>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485947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E" dirty="0"/>
              <a:t>Percentage</a:t>
            </a:r>
            <a:r>
              <a:rPr lang="en-IE" baseline="0" dirty="0"/>
              <a:t> of women in managers' positions, Ireland and the EU (2005 Q4 – 2021 Q4)</a:t>
            </a:r>
            <a:endParaRPr lang="en-IE"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5.373351860429211E-2"/>
          <c:y val="8.8978494623655924E-2"/>
          <c:w val="0.9243056970819824"/>
          <c:h val="0.78486686140038942"/>
        </c:manualLayout>
      </c:layout>
      <c:barChart>
        <c:barDir val="col"/>
        <c:grouping val="clustered"/>
        <c:varyColors val="0"/>
        <c:ser>
          <c:idx val="1"/>
          <c:order val="1"/>
          <c:tx>
            <c:strRef>
              <c:f>Data!$A$42</c:f>
              <c:strCache>
                <c:ptCount val="1"/>
                <c:pt idx="0">
                  <c:v>Ireland Women</c:v>
                </c:pt>
              </c:strCache>
            </c:strRef>
          </c:tx>
          <c:spPr>
            <a:solidFill>
              <a:schemeClr val="accent2"/>
            </a:solidFill>
            <a:ln>
              <a:noFill/>
            </a:ln>
            <a:effectLst/>
          </c:spPr>
          <c:invertIfNegative val="0"/>
          <c:cat>
            <c:strRef>
              <c:f>Data!$B$40:$R$40</c:f>
              <c:strCache>
                <c:ptCount val="17"/>
                <c:pt idx="0">
                  <c:v>2005Q4</c:v>
                </c:pt>
                <c:pt idx="1">
                  <c:v>2006Q4</c:v>
                </c:pt>
                <c:pt idx="2">
                  <c:v>2007Q4</c:v>
                </c:pt>
                <c:pt idx="3">
                  <c:v>2008Q4</c:v>
                </c:pt>
                <c:pt idx="4">
                  <c:v>2009Q4</c:v>
                </c:pt>
                <c:pt idx="5">
                  <c:v>2010Q4</c:v>
                </c:pt>
                <c:pt idx="6">
                  <c:v>2011Q4</c:v>
                </c:pt>
                <c:pt idx="7">
                  <c:v>2012Q4</c:v>
                </c:pt>
                <c:pt idx="8">
                  <c:v>2013Q4</c:v>
                </c:pt>
                <c:pt idx="9">
                  <c:v>2014Q4</c:v>
                </c:pt>
                <c:pt idx="10">
                  <c:v>2015Q4</c:v>
                </c:pt>
                <c:pt idx="11">
                  <c:v>2016Q4</c:v>
                </c:pt>
                <c:pt idx="12">
                  <c:v>2017Q4</c:v>
                </c:pt>
                <c:pt idx="13">
                  <c:v>2018Q4</c:v>
                </c:pt>
                <c:pt idx="14">
                  <c:v>2019Q4</c:v>
                </c:pt>
                <c:pt idx="15">
                  <c:v>2020Q4</c:v>
                </c:pt>
                <c:pt idx="16">
                  <c:v>2021Q4</c:v>
                </c:pt>
              </c:strCache>
            </c:strRef>
          </c:cat>
          <c:val>
            <c:numRef>
              <c:f>Data!$B$42:$R$42</c:f>
              <c:numCache>
                <c:formatCode>0%</c:formatCode>
                <c:ptCount val="17"/>
                <c:pt idx="0">
                  <c:v>0.31461073586917881</c:v>
                </c:pt>
                <c:pt idx="1">
                  <c:v>0.3119365308330328</c:v>
                </c:pt>
                <c:pt idx="2">
                  <c:v>0.39416058394160586</c:v>
                </c:pt>
                <c:pt idx="3">
                  <c:v>0.40246815286624205</c:v>
                </c:pt>
                <c:pt idx="4">
                  <c:v>0.40007977662544875</c:v>
                </c:pt>
                <c:pt idx="5">
                  <c:v>0.38768854463921726</c:v>
                </c:pt>
                <c:pt idx="6">
                  <c:v>0.34439834024896265</c:v>
                </c:pt>
                <c:pt idx="7">
                  <c:v>0.32773673606447279</c:v>
                </c:pt>
                <c:pt idx="8">
                  <c:v>0.33891752577319589</c:v>
                </c:pt>
                <c:pt idx="9">
                  <c:v>0.33660933660933656</c:v>
                </c:pt>
                <c:pt idx="10">
                  <c:v>0.36315165876777245</c:v>
                </c:pt>
                <c:pt idx="11">
                  <c:v>0.37295528898582336</c:v>
                </c:pt>
                <c:pt idx="12">
                  <c:v>0.37674169346195069</c:v>
                </c:pt>
                <c:pt idx="13">
                  <c:v>0.36920618007458711</c:v>
                </c:pt>
                <c:pt idx="14">
                  <c:v>0.35468245425188377</c:v>
                </c:pt>
                <c:pt idx="15">
                  <c:v>0.37249871729091838</c:v>
                </c:pt>
                <c:pt idx="16">
                  <c:v>0.39971482889733839</c:v>
                </c:pt>
              </c:numCache>
            </c:numRef>
          </c:val>
          <c:extLst>
            <c:ext xmlns:c16="http://schemas.microsoft.com/office/drawing/2014/chart" uri="{C3380CC4-5D6E-409C-BE32-E72D297353CC}">
              <c16:uniqueId val="{00000000-72C3-405E-81D3-84D442C4D2AA}"/>
            </c:ext>
          </c:extLst>
        </c:ser>
        <c:dLbls>
          <c:showLegendKey val="0"/>
          <c:showVal val="0"/>
          <c:showCatName val="0"/>
          <c:showSerName val="0"/>
          <c:showPercent val="0"/>
          <c:showBubbleSize val="0"/>
        </c:dLbls>
        <c:gapWidth val="219"/>
        <c:axId val="1053956944"/>
        <c:axId val="1053951536"/>
      </c:barChart>
      <c:scatterChart>
        <c:scatterStyle val="lineMarker"/>
        <c:varyColors val="0"/>
        <c:ser>
          <c:idx val="0"/>
          <c:order val="0"/>
          <c:tx>
            <c:strRef>
              <c:f>Data!$A$41</c:f>
              <c:strCache>
                <c:ptCount val="1"/>
                <c:pt idx="0">
                  <c:v>EU27 Women</c:v>
                </c:pt>
              </c:strCache>
            </c:strRef>
          </c:tx>
          <c:spPr>
            <a:ln w="25400" cap="rnd">
              <a:noFill/>
              <a:round/>
            </a:ln>
            <a:effectLst/>
          </c:spPr>
          <c:marker>
            <c:symbol val="circle"/>
            <c:size val="5"/>
            <c:spPr>
              <a:solidFill>
                <a:schemeClr val="accent1"/>
              </a:solidFill>
              <a:ln w="9525">
                <a:solidFill>
                  <a:schemeClr val="accent1"/>
                </a:solidFill>
              </a:ln>
              <a:effectLst/>
            </c:spPr>
          </c:marker>
          <c:xVal>
            <c:strRef>
              <c:f>Data!$B$40:$R$40</c:f>
              <c:strCache>
                <c:ptCount val="17"/>
                <c:pt idx="0">
                  <c:v>2005Q4</c:v>
                </c:pt>
                <c:pt idx="1">
                  <c:v>2006Q4</c:v>
                </c:pt>
                <c:pt idx="2">
                  <c:v>2007Q4</c:v>
                </c:pt>
                <c:pt idx="3">
                  <c:v>2008Q4</c:v>
                </c:pt>
                <c:pt idx="4">
                  <c:v>2009Q4</c:v>
                </c:pt>
                <c:pt idx="5">
                  <c:v>2010Q4</c:v>
                </c:pt>
                <c:pt idx="6">
                  <c:v>2011Q4</c:v>
                </c:pt>
                <c:pt idx="7">
                  <c:v>2012Q4</c:v>
                </c:pt>
                <c:pt idx="8">
                  <c:v>2013Q4</c:v>
                </c:pt>
                <c:pt idx="9">
                  <c:v>2014Q4</c:v>
                </c:pt>
                <c:pt idx="10">
                  <c:v>2015Q4</c:v>
                </c:pt>
                <c:pt idx="11">
                  <c:v>2016Q4</c:v>
                </c:pt>
                <c:pt idx="12">
                  <c:v>2017Q4</c:v>
                </c:pt>
                <c:pt idx="13">
                  <c:v>2018Q4</c:v>
                </c:pt>
                <c:pt idx="14">
                  <c:v>2019Q4</c:v>
                </c:pt>
                <c:pt idx="15">
                  <c:v>2020Q4</c:v>
                </c:pt>
                <c:pt idx="16">
                  <c:v>2021Q4</c:v>
                </c:pt>
              </c:strCache>
            </c:strRef>
          </c:xVal>
          <c:yVal>
            <c:numRef>
              <c:f>Data!$B$41:$R$41</c:f>
              <c:numCache>
                <c:formatCode>0%</c:formatCode>
                <c:ptCount val="17"/>
                <c:pt idx="0">
                  <c:v>0.31891169984781192</c:v>
                </c:pt>
                <c:pt idx="1">
                  <c:v>0.32150912754503624</c:v>
                </c:pt>
                <c:pt idx="2">
                  <c:v>0.32346968595685377</c:v>
                </c:pt>
                <c:pt idx="3">
                  <c:v>0.32463806497175141</c:v>
                </c:pt>
                <c:pt idx="4">
                  <c:v>0.33382706075091451</c:v>
                </c:pt>
                <c:pt idx="5">
                  <c:v>0.33645834120251111</c:v>
                </c:pt>
                <c:pt idx="6">
                  <c:v>0.3348808796579108</c:v>
                </c:pt>
                <c:pt idx="7">
                  <c:v>0.32990015433556957</c:v>
                </c:pt>
                <c:pt idx="8">
                  <c:v>0.31860191207835065</c:v>
                </c:pt>
                <c:pt idx="9">
                  <c:v>0.32136081818663553</c:v>
                </c:pt>
                <c:pt idx="10">
                  <c:v>0.32382488430684253</c:v>
                </c:pt>
                <c:pt idx="11">
                  <c:v>0.33433236552090162</c:v>
                </c:pt>
                <c:pt idx="12">
                  <c:v>0.32988540191995702</c:v>
                </c:pt>
                <c:pt idx="13">
                  <c:v>0.33134364721646975</c:v>
                </c:pt>
                <c:pt idx="14">
                  <c:v>0.34156088153722275</c:v>
                </c:pt>
                <c:pt idx="15">
                  <c:v>0.34676123917805363</c:v>
                </c:pt>
                <c:pt idx="16">
                  <c:v>0.34984619196069122</c:v>
                </c:pt>
              </c:numCache>
            </c:numRef>
          </c:yVal>
          <c:smooth val="0"/>
          <c:extLst>
            <c:ext xmlns:c16="http://schemas.microsoft.com/office/drawing/2014/chart" uri="{C3380CC4-5D6E-409C-BE32-E72D297353CC}">
              <c16:uniqueId val="{00000001-72C3-405E-81D3-84D442C4D2AA}"/>
            </c:ext>
          </c:extLst>
        </c:ser>
        <c:dLbls>
          <c:showLegendKey val="0"/>
          <c:showVal val="0"/>
          <c:showCatName val="0"/>
          <c:showSerName val="0"/>
          <c:showPercent val="0"/>
          <c:showBubbleSize val="0"/>
        </c:dLbls>
        <c:axId val="1053956944"/>
        <c:axId val="1053951536"/>
      </c:scatterChart>
      <c:catAx>
        <c:axId val="105395694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53951536"/>
        <c:crosses val="autoZero"/>
        <c:auto val="1"/>
        <c:lblAlgn val="ctr"/>
        <c:lblOffset val="100"/>
        <c:noMultiLvlLbl val="0"/>
      </c:catAx>
      <c:valAx>
        <c:axId val="1053951536"/>
        <c:scaling>
          <c:orientation val="minMax"/>
          <c:max val="1"/>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53956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E"/>
              <a:t>Employment by NACE (rev2) sector, 2019Q4</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Sheet1!$B$1:$B$2</c:f>
              <c:strCache>
                <c:ptCount val="2"/>
                <c:pt idx="0">
                  <c:v>Males</c:v>
                </c:pt>
                <c:pt idx="1">
                  <c:v>2019Q4</c:v>
                </c:pt>
              </c:strCache>
            </c:strRef>
          </c:tx>
          <c:spPr>
            <a:solidFill>
              <a:schemeClr val="accent1"/>
            </a:solidFill>
            <a:ln>
              <a:noFill/>
            </a:ln>
            <a:effectLst/>
          </c:spPr>
          <c:invertIfNegative val="0"/>
          <c:cat>
            <c:strRef>
              <c:f>Sheet1!$A$3:$A$18</c:f>
              <c:strCache>
                <c:ptCount val="16"/>
                <c:pt idx="0">
                  <c:v>Human health and social work activities (Q)</c:v>
                </c:pt>
                <c:pt idx="1">
                  <c:v>Education (P)</c:v>
                </c:pt>
                <c:pt idx="2">
                  <c:v>Other NACE activities (R to U)</c:v>
                </c:pt>
                <c:pt idx="3">
                  <c:v>Accommodation and food service activities (I)</c:v>
                </c:pt>
                <c:pt idx="4">
                  <c:v>Services (G to U)</c:v>
                </c:pt>
                <c:pt idx="5">
                  <c:v>Public administration and defence, compulsory social security (O)</c:v>
                </c:pt>
                <c:pt idx="6">
                  <c:v>Financial, insurance and real estate activities (K,L)</c:v>
                </c:pt>
                <c:pt idx="7">
                  <c:v>Wholesale and retail trade, repair of motor vehicles and motorcycles (G)</c:v>
                </c:pt>
                <c:pt idx="8">
                  <c:v>Professional, scientific and technical activities (M)</c:v>
                </c:pt>
                <c:pt idx="9">
                  <c:v>All NACE economic sectors</c:v>
                </c:pt>
                <c:pt idx="10">
                  <c:v>Administrative and support service activities (N)</c:v>
                </c:pt>
                <c:pt idx="11">
                  <c:v>Information and communication (J)</c:v>
                </c:pt>
                <c:pt idx="12">
                  <c:v>Industry (B to E)</c:v>
                </c:pt>
                <c:pt idx="13">
                  <c:v>Transportation and storage (H)</c:v>
                </c:pt>
                <c:pt idx="14">
                  <c:v>Agriculture, forestry and fishing (A)</c:v>
                </c:pt>
                <c:pt idx="15">
                  <c:v>Construction (F)</c:v>
                </c:pt>
              </c:strCache>
            </c:strRef>
          </c:cat>
          <c:val>
            <c:numRef>
              <c:f>Sheet1!$B$3:$B$18</c:f>
              <c:numCache>
                <c:formatCode>0%</c:formatCode>
                <c:ptCount val="16"/>
                <c:pt idx="0">
                  <c:v>0.21280217909431393</c:v>
                </c:pt>
                <c:pt idx="1">
                  <c:v>0.28188976377952757</c:v>
                </c:pt>
                <c:pt idx="2">
                  <c:v>0.41166525781910401</c:v>
                </c:pt>
                <c:pt idx="3">
                  <c:v>0.45474860335195533</c:v>
                </c:pt>
                <c:pt idx="4">
                  <c:v>0.46330553868242308</c:v>
                </c:pt>
                <c:pt idx="5">
                  <c:v>0.47598627787307035</c:v>
                </c:pt>
                <c:pt idx="6">
                  <c:v>0.50912250217202437</c:v>
                </c:pt>
                <c:pt idx="7">
                  <c:v>0.51374070481732947</c:v>
                </c:pt>
                <c:pt idx="8">
                  <c:v>0.53649893692416728</c:v>
                </c:pt>
                <c:pt idx="9">
                  <c:v>0.53989734017732149</c:v>
                </c:pt>
                <c:pt idx="10">
                  <c:v>0.59660107334525947</c:v>
                </c:pt>
                <c:pt idx="11">
                  <c:v>0.70251177394034536</c:v>
                </c:pt>
                <c:pt idx="12">
                  <c:v>0.71009430667132378</c:v>
                </c:pt>
                <c:pt idx="13">
                  <c:v>0.81388888888888899</c:v>
                </c:pt>
                <c:pt idx="14">
                  <c:v>0.86610486891385774</c:v>
                </c:pt>
                <c:pt idx="15">
                  <c:v>0.91570360299116238</c:v>
                </c:pt>
              </c:numCache>
            </c:numRef>
          </c:val>
          <c:extLst>
            <c:ext xmlns:c16="http://schemas.microsoft.com/office/drawing/2014/chart" uri="{C3380CC4-5D6E-409C-BE32-E72D297353CC}">
              <c16:uniqueId val="{00000000-8D4C-4FFC-9312-CE2238E708BF}"/>
            </c:ext>
          </c:extLst>
        </c:ser>
        <c:ser>
          <c:idx val="1"/>
          <c:order val="1"/>
          <c:tx>
            <c:strRef>
              <c:f>Sheet1!$C$1:$C$2</c:f>
              <c:strCache>
                <c:ptCount val="2"/>
                <c:pt idx="0">
                  <c:v>Females</c:v>
                </c:pt>
                <c:pt idx="1">
                  <c:v>2019Q4</c:v>
                </c:pt>
              </c:strCache>
            </c:strRef>
          </c:tx>
          <c:spPr>
            <a:solidFill>
              <a:schemeClr val="accent2"/>
            </a:solidFill>
            <a:ln>
              <a:noFill/>
            </a:ln>
            <a:effectLst/>
          </c:spPr>
          <c:invertIfNegative val="0"/>
          <c:cat>
            <c:strRef>
              <c:f>Sheet1!$A$3:$A$18</c:f>
              <c:strCache>
                <c:ptCount val="16"/>
                <c:pt idx="0">
                  <c:v>Human health and social work activities (Q)</c:v>
                </c:pt>
                <c:pt idx="1">
                  <c:v>Education (P)</c:v>
                </c:pt>
                <c:pt idx="2">
                  <c:v>Other NACE activities (R to U)</c:v>
                </c:pt>
                <c:pt idx="3">
                  <c:v>Accommodation and food service activities (I)</c:v>
                </c:pt>
                <c:pt idx="4">
                  <c:v>Services (G to U)</c:v>
                </c:pt>
                <c:pt idx="5">
                  <c:v>Public administration and defence, compulsory social security (O)</c:v>
                </c:pt>
                <c:pt idx="6">
                  <c:v>Financial, insurance and real estate activities (K,L)</c:v>
                </c:pt>
                <c:pt idx="7">
                  <c:v>Wholesale and retail trade, repair of motor vehicles and motorcycles (G)</c:v>
                </c:pt>
                <c:pt idx="8">
                  <c:v>Professional, scientific and technical activities (M)</c:v>
                </c:pt>
                <c:pt idx="9">
                  <c:v>All NACE economic sectors</c:v>
                </c:pt>
                <c:pt idx="10">
                  <c:v>Administrative and support service activities (N)</c:v>
                </c:pt>
                <c:pt idx="11">
                  <c:v>Information and communication (J)</c:v>
                </c:pt>
                <c:pt idx="12">
                  <c:v>Industry (B to E)</c:v>
                </c:pt>
                <c:pt idx="13">
                  <c:v>Transportation and storage (H)</c:v>
                </c:pt>
                <c:pt idx="14">
                  <c:v>Agriculture, forestry and fishing (A)</c:v>
                </c:pt>
                <c:pt idx="15">
                  <c:v>Construction (F)</c:v>
                </c:pt>
              </c:strCache>
            </c:strRef>
          </c:cat>
          <c:val>
            <c:numRef>
              <c:f>Sheet1!$C$3:$C$18</c:f>
              <c:numCache>
                <c:formatCode>0%</c:formatCode>
                <c:ptCount val="16"/>
                <c:pt idx="0">
                  <c:v>0.78719782090568602</c:v>
                </c:pt>
                <c:pt idx="1">
                  <c:v>0.71811023622047254</c:v>
                </c:pt>
                <c:pt idx="2">
                  <c:v>0.58833474218089599</c:v>
                </c:pt>
                <c:pt idx="3">
                  <c:v>0.54525139664804467</c:v>
                </c:pt>
                <c:pt idx="4">
                  <c:v>0.53669446131757681</c:v>
                </c:pt>
                <c:pt idx="5">
                  <c:v>0.52487135506003435</c:v>
                </c:pt>
                <c:pt idx="6">
                  <c:v>0.49087749782797568</c:v>
                </c:pt>
                <c:pt idx="7">
                  <c:v>0.48658260588425473</c:v>
                </c:pt>
                <c:pt idx="8">
                  <c:v>0.46420978029766125</c:v>
                </c:pt>
                <c:pt idx="9">
                  <c:v>0.46014508123700842</c:v>
                </c:pt>
                <c:pt idx="10">
                  <c:v>0.40429338103756712</c:v>
                </c:pt>
                <c:pt idx="11">
                  <c:v>0.29748822605965458</c:v>
                </c:pt>
                <c:pt idx="12">
                  <c:v>0.28990569332867622</c:v>
                </c:pt>
                <c:pt idx="13">
                  <c:v>0.18611111111111112</c:v>
                </c:pt>
                <c:pt idx="14">
                  <c:v>0.13389513108614234</c:v>
                </c:pt>
                <c:pt idx="15">
                  <c:v>8.497620666213461E-2</c:v>
                </c:pt>
              </c:numCache>
            </c:numRef>
          </c:val>
          <c:extLst>
            <c:ext xmlns:c16="http://schemas.microsoft.com/office/drawing/2014/chart" uri="{C3380CC4-5D6E-409C-BE32-E72D297353CC}">
              <c16:uniqueId val="{00000001-8D4C-4FFC-9312-CE2238E708BF}"/>
            </c:ext>
          </c:extLst>
        </c:ser>
        <c:dLbls>
          <c:showLegendKey val="0"/>
          <c:showVal val="0"/>
          <c:showCatName val="0"/>
          <c:showSerName val="0"/>
          <c:showPercent val="0"/>
          <c:showBubbleSize val="0"/>
        </c:dLbls>
        <c:gapWidth val="150"/>
        <c:overlap val="100"/>
        <c:axId val="711612944"/>
        <c:axId val="711614192"/>
      </c:barChart>
      <c:catAx>
        <c:axId val="7116129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1614192"/>
        <c:crosses val="autoZero"/>
        <c:auto val="1"/>
        <c:lblAlgn val="ctr"/>
        <c:lblOffset val="100"/>
        <c:noMultiLvlLbl val="0"/>
      </c:catAx>
      <c:valAx>
        <c:axId val="71161419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1161294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E"/>
              <a:t>Employment by occupational</a:t>
            </a:r>
            <a:r>
              <a:rPr lang="en-IE" baseline="0"/>
              <a:t> group in Ireland, men and women (2018_</a:t>
            </a:r>
            <a:endParaRPr lang="en-IE"/>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Men</c:v>
                </c:pt>
              </c:strCache>
            </c:strRef>
          </c:tx>
          <c:spPr>
            <a:solidFill>
              <a:schemeClr val="accent1"/>
            </a:solidFill>
            <a:ln>
              <a:noFill/>
            </a:ln>
            <a:effectLst/>
          </c:spPr>
          <c:invertIfNegative val="0"/>
          <c:cat>
            <c:strRef>
              <c:f>Sheet1!$A$2:$A$10</c:f>
              <c:strCache>
                <c:ptCount val="9"/>
                <c:pt idx="0">
                  <c:v>Managers, directors and senior officials</c:v>
                </c:pt>
                <c:pt idx="1">
                  <c:v>Professionals</c:v>
                </c:pt>
                <c:pt idx="2">
                  <c:v>Associate professional and technical</c:v>
                </c:pt>
                <c:pt idx="3">
                  <c:v>Administrative and secretarial</c:v>
                </c:pt>
                <c:pt idx="4">
                  <c:v>Skilled trades</c:v>
                </c:pt>
                <c:pt idx="5">
                  <c:v>Caring, leisure and other services</c:v>
                </c:pt>
                <c:pt idx="6">
                  <c:v>Sales and customer service</c:v>
                </c:pt>
                <c:pt idx="7">
                  <c:v>Process, plant and machine operatives</c:v>
                </c:pt>
                <c:pt idx="8">
                  <c:v>Elementary</c:v>
                </c:pt>
              </c:strCache>
            </c:strRef>
          </c:cat>
          <c:val>
            <c:numRef>
              <c:f>Sheet1!$B$2:$B$10</c:f>
              <c:numCache>
                <c:formatCode>#,##0.0</c:formatCode>
                <c:ptCount val="9"/>
                <c:pt idx="0">
                  <c:v>119.4</c:v>
                </c:pt>
                <c:pt idx="1">
                  <c:v>224.4</c:v>
                </c:pt>
                <c:pt idx="2">
                  <c:v>147.69999999999999</c:v>
                </c:pt>
                <c:pt idx="3">
                  <c:v>51.9</c:v>
                </c:pt>
                <c:pt idx="4">
                  <c:v>288.3</c:v>
                </c:pt>
                <c:pt idx="5">
                  <c:v>39.799999999999997</c:v>
                </c:pt>
                <c:pt idx="6">
                  <c:v>69.7</c:v>
                </c:pt>
                <c:pt idx="7">
                  <c:v>157.4</c:v>
                </c:pt>
                <c:pt idx="8">
                  <c:v>137.5</c:v>
                </c:pt>
              </c:numCache>
            </c:numRef>
          </c:val>
          <c:extLst>
            <c:ext xmlns:c16="http://schemas.microsoft.com/office/drawing/2014/chart" uri="{C3380CC4-5D6E-409C-BE32-E72D297353CC}">
              <c16:uniqueId val="{00000000-6959-452B-948D-6B367A6F864A}"/>
            </c:ext>
          </c:extLst>
        </c:ser>
        <c:ser>
          <c:idx val="1"/>
          <c:order val="1"/>
          <c:tx>
            <c:strRef>
              <c:f>Sheet1!$C$1</c:f>
              <c:strCache>
                <c:ptCount val="1"/>
                <c:pt idx="0">
                  <c:v>Women</c:v>
                </c:pt>
              </c:strCache>
            </c:strRef>
          </c:tx>
          <c:spPr>
            <a:solidFill>
              <a:schemeClr val="accent2"/>
            </a:solidFill>
            <a:ln>
              <a:noFill/>
            </a:ln>
            <a:effectLst/>
          </c:spPr>
          <c:invertIfNegative val="0"/>
          <c:cat>
            <c:strRef>
              <c:f>Sheet1!$A$2:$A$10</c:f>
              <c:strCache>
                <c:ptCount val="9"/>
                <c:pt idx="0">
                  <c:v>Managers, directors and senior officials</c:v>
                </c:pt>
                <c:pt idx="1">
                  <c:v>Professionals</c:v>
                </c:pt>
                <c:pt idx="2">
                  <c:v>Associate professional and technical</c:v>
                </c:pt>
                <c:pt idx="3">
                  <c:v>Administrative and secretarial</c:v>
                </c:pt>
                <c:pt idx="4">
                  <c:v>Skilled trades</c:v>
                </c:pt>
                <c:pt idx="5">
                  <c:v>Caring, leisure and other services</c:v>
                </c:pt>
                <c:pt idx="6">
                  <c:v>Sales and customer service</c:v>
                </c:pt>
                <c:pt idx="7">
                  <c:v>Process, plant and machine operatives</c:v>
                </c:pt>
                <c:pt idx="8">
                  <c:v>Elementary</c:v>
                </c:pt>
              </c:strCache>
            </c:strRef>
          </c:cat>
          <c:val>
            <c:numRef>
              <c:f>Sheet1!$C$2:$C$10</c:f>
              <c:numCache>
                <c:formatCode>#,##0.0</c:formatCode>
                <c:ptCount val="9"/>
                <c:pt idx="0">
                  <c:v>63</c:v>
                </c:pt>
                <c:pt idx="1">
                  <c:v>256.89999999999998</c:v>
                </c:pt>
                <c:pt idx="2">
                  <c:v>109.9</c:v>
                </c:pt>
                <c:pt idx="3">
                  <c:v>179.3</c:v>
                </c:pt>
                <c:pt idx="4">
                  <c:v>28.9</c:v>
                </c:pt>
                <c:pt idx="5">
                  <c:v>152.30000000000001</c:v>
                </c:pt>
                <c:pt idx="6">
                  <c:v>114.8</c:v>
                </c:pt>
                <c:pt idx="7">
                  <c:v>29.6</c:v>
                </c:pt>
                <c:pt idx="8">
                  <c:v>119.1</c:v>
                </c:pt>
              </c:numCache>
            </c:numRef>
          </c:val>
          <c:extLst>
            <c:ext xmlns:c16="http://schemas.microsoft.com/office/drawing/2014/chart" uri="{C3380CC4-5D6E-409C-BE32-E72D297353CC}">
              <c16:uniqueId val="{00000001-6959-452B-948D-6B367A6F864A}"/>
            </c:ext>
          </c:extLst>
        </c:ser>
        <c:dLbls>
          <c:showLegendKey val="0"/>
          <c:showVal val="0"/>
          <c:showCatName val="0"/>
          <c:showSerName val="0"/>
          <c:showPercent val="0"/>
          <c:showBubbleSize val="0"/>
        </c:dLbls>
        <c:gapWidth val="182"/>
        <c:axId val="1062784128"/>
        <c:axId val="1062792032"/>
      </c:barChart>
      <c:catAx>
        <c:axId val="10627841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2792032"/>
        <c:crosses val="autoZero"/>
        <c:auto val="1"/>
        <c:lblAlgn val="ctr"/>
        <c:lblOffset val="100"/>
        <c:noMultiLvlLbl val="0"/>
      </c:catAx>
      <c:valAx>
        <c:axId val="1062792032"/>
        <c:scaling>
          <c:orientation val="minMax"/>
          <c:max val="350"/>
        </c:scaling>
        <c:delete val="0"/>
        <c:axPos val="b"/>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062784128"/>
        <c:crosses val="autoZero"/>
        <c:crossBetween val="between"/>
        <c:majorUnit val="50"/>
        <c:minorUnit val="1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E"/>
              <a:t>Carer's</a:t>
            </a:r>
            <a:r>
              <a:rPr lang="en-IE" baseline="0"/>
              <a:t> Allowance and Carer's Benefit recipients (2000-2020)</a:t>
            </a:r>
            <a:endParaRPr lang="en-IE"/>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stacked"/>
        <c:varyColors val="0"/>
        <c:ser>
          <c:idx val="0"/>
          <c:order val="0"/>
          <c:tx>
            <c:strRef>
              <c:f>Carers!$M$14</c:f>
              <c:strCache>
                <c:ptCount val="1"/>
                <c:pt idx="0">
                  <c:v>Men</c:v>
                </c:pt>
              </c:strCache>
            </c:strRef>
          </c:tx>
          <c:spPr>
            <a:solidFill>
              <a:schemeClr val="accent1"/>
            </a:solidFill>
            <a:ln>
              <a:noFill/>
            </a:ln>
            <a:effectLst/>
          </c:spPr>
          <c:invertIfNegative val="0"/>
          <c:cat>
            <c:numRef>
              <c:f>Carers!$N$13:$P$13</c:f>
              <c:numCache>
                <c:formatCode>General</c:formatCode>
                <c:ptCount val="3"/>
                <c:pt idx="0">
                  <c:v>2000</c:v>
                </c:pt>
                <c:pt idx="1">
                  <c:v>2010</c:v>
                </c:pt>
                <c:pt idx="2">
                  <c:v>2020</c:v>
                </c:pt>
              </c:numCache>
            </c:numRef>
          </c:cat>
          <c:val>
            <c:numRef>
              <c:f>Carers!$N$14:$P$14</c:f>
              <c:numCache>
                <c:formatCode>General</c:formatCode>
                <c:ptCount val="3"/>
                <c:pt idx="0">
                  <c:v>3475</c:v>
                </c:pt>
                <c:pt idx="1">
                  <c:v>10803</c:v>
                </c:pt>
                <c:pt idx="2">
                  <c:v>21206</c:v>
                </c:pt>
              </c:numCache>
            </c:numRef>
          </c:val>
          <c:extLst>
            <c:ext xmlns:c16="http://schemas.microsoft.com/office/drawing/2014/chart" uri="{C3380CC4-5D6E-409C-BE32-E72D297353CC}">
              <c16:uniqueId val="{00000000-7B28-4055-B001-A8F011C12691}"/>
            </c:ext>
          </c:extLst>
        </c:ser>
        <c:ser>
          <c:idx val="1"/>
          <c:order val="1"/>
          <c:tx>
            <c:strRef>
              <c:f>Carers!$M$15</c:f>
              <c:strCache>
                <c:ptCount val="1"/>
                <c:pt idx="0">
                  <c:v>Women</c:v>
                </c:pt>
              </c:strCache>
            </c:strRef>
          </c:tx>
          <c:spPr>
            <a:solidFill>
              <a:schemeClr val="accent2"/>
            </a:solidFill>
            <a:ln>
              <a:noFill/>
            </a:ln>
            <a:effectLst/>
          </c:spPr>
          <c:invertIfNegative val="0"/>
          <c:cat>
            <c:numRef>
              <c:f>Carers!$N$13:$P$13</c:f>
              <c:numCache>
                <c:formatCode>General</c:formatCode>
                <c:ptCount val="3"/>
                <c:pt idx="0">
                  <c:v>2000</c:v>
                </c:pt>
                <c:pt idx="1">
                  <c:v>2010</c:v>
                </c:pt>
                <c:pt idx="2">
                  <c:v>2020</c:v>
                </c:pt>
              </c:numCache>
            </c:numRef>
          </c:cat>
          <c:val>
            <c:numRef>
              <c:f>Carers!$N$15:$P$15</c:f>
              <c:numCache>
                <c:formatCode>General</c:formatCode>
                <c:ptCount val="3"/>
                <c:pt idx="0">
                  <c:v>13023</c:v>
                </c:pt>
                <c:pt idx="1">
                  <c:v>41416</c:v>
                </c:pt>
                <c:pt idx="2">
                  <c:v>71398</c:v>
                </c:pt>
              </c:numCache>
            </c:numRef>
          </c:val>
          <c:extLst>
            <c:ext xmlns:c16="http://schemas.microsoft.com/office/drawing/2014/chart" uri="{C3380CC4-5D6E-409C-BE32-E72D297353CC}">
              <c16:uniqueId val="{00000001-7B28-4055-B001-A8F011C12691}"/>
            </c:ext>
          </c:extLst>
        </c:ser>
        <c:dLbls>
          <c:showLegendKey val="0"/>
          <c:showVal val="0"/>
          <c:showCatName val="0"/>
          <c:showSerName val="0"/>
          <c:showPercent val="0"/>
          <c:showBubbleSize val="0"/>
        </c:dLbls>
        <c:gapWidth val="150"/>
        <c:overlap val="100"/>
        <c:axId val="658536768"/>
        <c:axId val="658530528"/>
      </c:barChart>
      <c:catAx>
        <c:axId val="6585367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8530528"/>
        <c:crosses val="autoZero"/>
        <c:auto val="1"/>
        <c:lblAlgn val="ctr"/>
        <c:lblOffset val="100"/>
        <c:noMultiLvlLbl val="0"/>
      </c:catAx>
      <c:valAx>
        <c:axId val="6585305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5853676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E"/>
              <a:t>Forms</a:t>
            </a:r>
            <a:r>
              <a:rPr lang="en-IE" baseline="0"/>
              <a:t> of childcare in Ireland: percentage of children under 12 (2007 and 2016)</a:t>
            </a:r>
            <a:endParaRPr lang="en-IE"/>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Childcare!$G$25</c:f>
              <c:strCache>
                <c:ptCount val="1"/>
                <c:pt idx="0">
                  <c:v>Parent/Partner</c:v>
                </c:pt>
              </c:strCache>
            </c:strRef>
          </c:tx>
          <c:spPr>
            <a:solidFill>
              <a:schemeClr val="accent1"/>
            </a:solidFill>
            <a:ln>
              <a:noFill/>
            </a:ln>
            <a:effectLst/>
          </c:spPr>
          <c:invertIfNegative val="0"/>
          <c:cat>
            <c:numRef>
              <c:f>Childcare!$H$24:$I$24</c:f>
              <c:numCache>
                <c:formatCode>General</c:formatCode>
                <c:ptCount val="2"/>
                <c:pt idx="0">
                  <c:v>2016</c:v>
                </c:pt>
                <c:pt idx="1">
                  <c:v>2007</c:v>
                </c:pt>
              </c:numCache>
            </c:numRef>
          </c:cat>
          <c:val>
            <c:numRef>
              <c:f>Childcare!$H$25:$I$25</c:f>
              <c:numCache>
                <c:formatCode>General</c:formatCode>
                <c:ptCount val="2"/>
                <c:pt idx="0">
                  <c:v>70</c:v>
                </c:pt>
                <c:pt idx="1">
                  <c:v>75</c:v>
                </c:pt>
              </c:numCache>
            </c:numRef>
          </c:val>
          <c:extLst>
            <c:ext xmlns:c16="http://schemas.microsoft.com/office/drawing/2014/chart" uri="{C3380CC4-5D6E-409C-BE32-E72D297353CC}">
              <c16:uniqueId val="{00000000-406A-4842-BEBA-10B026A09D7A}"/>
            </c:ext>
          </c:extLst>
        </c:ser>
        <c:ser>
          <c:idx val="1"/>
          <c:order val="1"/>
          <c:tx>
            <c:strRef>
              <c:f>Childcare!$G$26</c:f>
              <c:strCache>
                <c:ptCount val="1"/>
                <c:pt idx="0">
                  <c:v>Unpaid relative or family friend</c:v>
                </c:pt>
              </c:strCache>
            </c:strRef>
          </c:tx>
          <c:spPr>
            <a:solidFill>
              <a:schemeClr val="accent2"/>
            </a:solidFill>
            <a:ln>
              <a:noFill/>
            </a:ln>
            <a:effectLst/>
          </c:spPr>
          <c:invertIfNegative val="0"/>
          <c:cat>
            <c:numRef>
              <c:f>Childcare!$H$24:$I$24</c:f>
              <c:numCache>
                <c:formatCode>General</c:formatCode>
                <c:ptCount val="2"/>
                <c:pt idx="0">
                  <c:v>2016</c:v>
                </c:pt>
                <c:pt idx="1">
                  <c:v>2007</c:v>
                </c:pt>
              </c:numCache>
            </c:numRef>
          </c:cat>
          <c:val>
            <c:numRef>
              <c:f>Childcare!$H$26:$I$26</c:f>
              <c:numCache>
                <c:formatCode>General</c:formatCode>
                <c:ptCount val="2"/>
                <c:pt idx="0">
                  <c:v>16</c:v>
                </c:pt>
                <c:pt idx="1">
                  <c:v>9</c:v>
                </c:pt>
              </c:numCache>
            </c:numRef>
          </c:val>
          <c:extLst>
            <c:ext xmlns:c16="http://schemas.microsoft.com/office/drawing/2014/chart" uri="{C3380CC4-5D6E-409C-BE32-E72D297353CC}">
              <c16:uniqueId val="{00000001-406A-4842-BEBA-10B026A09D7A}"/>
            </c:ext>
          </c:extLst>
        </c:ser>
        <c:ser>
          <c:idx val="2"/>
          <c:order val="2"/>
          <c:tx>
            <c:strRef>
              <c:f>Childcare!$G$27</c:f>
              <c:strCache>
                <c:ptCount val="1"/>
                <c:pt idx="0">
                  <c:v>Paid relative or family friend</c:v>
                </c:pt>
              </c:strCache>
            </c:strRef>
          </c:tx>
          <c:spPr>
            <a:solidFill>
              <a:schemeClr val="accent3"/>
            </a:solidFill>
            <a:ln>
              <a:noFill/>
            </a:ln>
            <a:effectLst/>
          </c:spPr>
          <c:invertIfNegative val="0"/>
          <c:cat>
            <c:numRef>
              <c:f>Childcare!$H$24:$I$24</c:f>
              <c:numCache>
                <c:formatCode>General</c:formatCode>
                <c:ptCount val="2"/>
                <c:pt idx="0">
                  <c:v>2016</c:v>
                </c:pt>
                <c:pt idx="1">
                  <c:v>2007</c:v>
                </c:pt>
              </c:numCache>
            </c:numRef>
          </c:cat>
          <c:val>
            <c:numRef>
              <c:f>Childcare!$H$27:$I$27</c:f>
              <c:numCache>
                <c:formatCode>General</c:formatCode>
                <c:ptCount val="2"/>
                <c:pt idx="0">
                  <c:v>3</c:v>
                </c:pt>
                <c:pt idx="1">
                  <c:v>3</c:v>
                </c:pt>
              </c:numCache>
            </c:numRef>
          </c:val>
          <c:extLst>
            <c:ext xmlns:c16="http://schemas.microsoft.com/office/drawing/2014/chart" uri="{C3380CC4-5D6E-409C-BE32-E72D297353CC}">
              <c16:uniqueId val="{00000002-406A-4842-BEBA-10B026A09D7A}"/>
            </c:ext>
          </c:extLst>
        </c:ser>
        <c:ser>
          <c:idx val="3"/>
          <c:order val="3"/>
          <c:tx>
            <c:strRef>
              <c:f>Childcare!$G$28</c:f>
              <c:strCache>
                <c:ptCount val="1"/>
                <c:pt idx="0">
                  <c:v>Childminder/Au Pair/Nanny</c:v>
                </c:pt>
              </c:strCache>
            </c:strRef>
          </c:tx>
          <c:spPr>
            <a:solidFill>
              <a:schemeClr val="accent4"/>
            </a:solidFill>
            <a:ln>
              <a:noFill/>
            </a:ln>
            <a:effectLst/>
          </c:spPr>
          <c:invertIfNegative val="0"/>
          <c:cat>
            <c:numRef>
              <c:f>Childcare!$H$24:$I$24</c:f>
              <c:numCache>
                <c:formatCode>General</c:formatCode>
                <c:ptCount val="2"/>
                <c:pt idx="0">
                  <c:v>2016</c:v>
                </c:pt>
                <c:pt idx="1">
                  <c:v>2007</c:v>
                </c:pt>
              </c:numCache>
            </c:numRef>
          </c:cat>
          <c:val>
            <c:numRef>
              <c:f>Childcare!$H$28:$I$28</c:f>
              <c:numCache>
                <c:formatCode>General</c:formatCode>
                <c:ptCount val="2"/>
                <c:pt idx="0">
                  <c:v>10</c:v>
                </c:pt>
                <c:pt idx="1">
                  <c:v>9</c:v>
                </c:pt>
              </c:numCache>
            </c:numRef>
          </c:val>
          <c:extLst>
            <c:ext xmlns:c16="http://schemas.microsoft.com/office/drawing/2014/chart" uri="{C3380CC4-5D6E-409C-BE32-E72D297353CC}">
              <c16:uniqueId val="{00000003-406A-4842-BEBA-10B026A09D7A}"/>
            </c:ext>
          </c:extLst>
        </c:ser>
        <c:ser>
          <c:idx val="4"/>
          <c:order val="4"/>
          <c:tx>
            <c:strRef>
              <c:f>Childcare!$G$29</c:f>
              <c:strCache>
                <c:ptCount val="1"/>
                <c:pt idx="0">
                  <c:v>Creche/Montessori/Playgroup/After-school facility</c:v>
                </c:pt>
              </c:strCache>
            </c:strRef>
          </c:tx>
          <c:spPr>
            <a:solidFill>
              <a:schemeClr val="accent5"/>
            </a:solidFill>
            <a:ln>
              <a:noFill/>
            </a:ln>
            <a:effectLst/>
          </c:spPr>
          <c:invertIfNegative val="0"/>
          <c:cat>
            <c:numRef>
              <c:f>Childcare!$H$24:$I$24</c:f>
              <c:numCache>
                <c:formatCode>General</c:formatCode>
                <c:ptCount val="2"/>
                <c:pt idx="0">
                  <c:v>2016</c:v>
                </c:pt>
                <c:pt idx="1">
                  <c:v>2007</c:v>
                </c:pt>
              </c:numCache>
            </c:numRef>
          </c:cat>
          <c:val>
            <c:numRef>
              <c:f>Childcare!$H$29:$I$29</c:f>
              <c:numCache>
                <c:formatCode>General</c:formatCode>
                <c:ptCount val="2"/>
                <c:pt idx="0">
                  <c:v>13</c:v>
                </c:pt>
                <c:pt idx="1">
                  <c:v>9</c:v>
                </c:pt>
              </c:numCache>
            </c:numRef>
          </c:val>
          <c:extLst>
            <c:ext xmlns:c16="http://schemas.microsoft.com/office/drawing/2014/chart" uri="{C3380CC4-5D6E-409C-BE32-E72D297353CC}">
              <c16:uniqueId val="{00000004-406A-4842-BEBA-10B026A09D7A}"/>
            </c:ext>
          </c:extLst>
        </c:ser>
        <c:ser>
          <c:idx val="5"/>
          <c:order val="5"/>
          <c:tx>
            <c:strRef>
              <c:f>Childcare!$G$30</c:f>
              <c:strCache>
                <c:ptCount val="1"/>
                <c:pt idx="0">
                  <c:v>Other</c:v>
                </c:pt>
              </c:strCache>
            </c:strRef>
          </c:tx>
          <c:spPr>
            <a:solidFill>
              <a:schemeClr val="accent6"/>
            </a:solidFill>
            <a:ln>
              <a:noFill/>
            </a:ln>
            <a:effectLst/>
          </c:spPr>
          <c:invertIfNegative val="0"/>
          <c:cat>
            <c:numRef>
              <c:f>Childcare!$H$24:$I$24</c:f>
              <c:numCache>
                <c:formatCode>General</c:formatCode>
                <c:ptCount val="2"/>
                <c:pt idx="0">
                  <c:v>2016</c:v>
                </c:pt>
                <c:pt idx="1">
                  <c:v>2007</c:v>
                </c:pt>
              </c:numCache>
            </c:numRef>
          </c:cat>
          <c:val>
            <c:numRef>
              <c:f>Childcare!$H$30:$I$30</c:f>
              <c:numCache>
                <c:formatCode>General</c:formatCode>
                <c:ptCount val="2"/>
                <c:pt idx="0">
                  <c:v>1</c:v>
                </c:pt>
                <c:pt idx="1">
                  <c:v>1</c:v>
                </c:pt>
              </c:numCache>
            </c:numRef>
          </c:val>
          <c:extLst>
            <c:ext xmlns:c16="http://schemas.microsoft.com/office/drawing/2014/chart" uri="{C3380CC4-5D6E-409C-BE32-E72D297353CC}">
              <c16:uniqueId val="{00000005-406A-4842-BEBA-10B026A09D7A}"/>
            </c:ext>
          </c:extLst>
        </c:ser>
        <c:dLbls>
          <c:showLegendKey val="0"/>
          <c:showVal val="0"/>
          <c:showCatName val="0"/>
          <c:showSerName val="0"/>
          <c:showPercent val="0"/>
          <c:showBubbleSize val="0"/>
        </c:dLbls>
        <c:gapWidth val="150"/>
        <c:overlap val="100"/>
        <c:axId val="218083920"/>
        <c:axId val="218079760"/>
      </c:barChart>
      <c:catAx>
        <c:axId val="2180839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8079760"/>
        <c:crosses val="autoZero"/>
        <c:auto val="1"/>
        <c:lblAlgn val="ctr"/>
        <c:lblOffset val="100"/>
        <c:noMultiLvlLbl val="0"/>
      </c:catAx>
      <c:valAx>
        <c:axId val="218079760"/>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18083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E"/>
              <a:t>Types of effect on family life</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'effects of COVID family'!$D$10</c:f>
              <c:strCache>
                <c:ptCount val="1"/>
                <c:pt idx="0">
                  <c:v>Male</c:v>
                </c:pt>
              </c:strCache>
            </c:strRef>
          </c:tx>
          <c:spPr>
            <a:solidFill>
              <a:schemeClr val="accent1"/>
            </a:solidFill>
            <a:ln>
              <a:noFill/>
            </a:ln>
            <a:effectLst/>
          </c:spPr>
          <c:invertIfNegative val="0"/>
          <c:cat>
            <c:strRef>
              <c:f>'effects of COVID family'!$C$11:$C$14</c:f>
              <c:strCache>
                <c:ptCount val="4"/>
                <c:pt idx="0">
                  <c:v>Chilcare issues</c:v>
                </c:pt>
                <c:pt idx="1">
                  <c:v>Caring for dependent family/friend</c:v>
                </c:pt>
                <c:pt idx="2">
                  <c:v>More contact with family by telephone, Skype, FaceTime ,etc</c:v>
                </c:pt>
                <c:pt idx="3">
                  <c:v>Increased positive family time</c:v>
                </c:pt>
              </c:strCache>
            </c:strRef>
          </c:cat>
          <c:val>
            <c:numRef>
              <c:f>'effects of COVID family'!$D$11:$D$14</c:f>
              <c:numCache>
                <c:formatCode>General</c:formatCode>
                <c:ptCount val="4"/>
                <c:pt idx="0">
                  <c:v>6</c:v>
                </c:pt>
                <c:pt idx="1">
                  <c:v>15</c:v>
                </c:pt>
                <c:pt idx="2">
                  <c:v>55</c:v>
                </c:pt>
                <c:pt idx="3">
                  <c:v>44</c:v>
                </c:pt>
              </c:numCache>
            </c:numRef>
          </c:val>
          <c:extLst>
            <c:ext xmlns:c16="http://schemas.microsoft.com/office/drawing/2014/chart" uri="{C3380CC4-5D6E-409C-BE32-E72D297353CC}">
              <c16:uniqueId val="{00000000-9A66-45F8-B109-631C440E71E8}"/>
            </c:ext>
          </c:extLst>
        </c:ser>
        <c:ser>
          <c:idx val="1"/>
          <c:order val="1"/>
          <c:tx>
            <c:strRef>
              <c:f>'effects of COVID family'!$E$10</c:f>
              <c:strCache>
                <c:ptCount val="1"/>
                <c:pt idx="0">
                  <c:v>Female</c:v>
                </c:pt>
              </c:strCache>
            </c:strRef>
          </c:tx>
          <c:spPr>
            <a:solidFill>
              <a:schemeClr val="accent2"/>
            </a:solidFill>
            <a:ln>
              <a:noFill/>
            </a:ln>
            <a:effectLst/>
          </c:spPr>
          <c:invertIfNegative val="0"/>
          <c:cat>
            <c:strRef>
              <c:f>'effects of COVID family'!$C$11:$C$14</c:f>
              <c:strCache>
                <c:ptCount val="4"/>
                <c:pt idx="0">
                  <c:v>Chilcare issues</c:v>
                </c:pt>
                <c:pt idx="1">
                  <c:v>Caring for dependent family/friend</c:v>
                </c:pt>
                <c:pt idx="2">
                  <c:v>More contact with family by telephone, Skype, FaceTime ,etc</c:v>
                </c:pt>
                <c:pt idx="3">
                  <c:v>Increased positive family time</c:v>
                </c:pt>
              </c:strCache>
            </c:strRef>
          </c:cat>
          <c:val>
            <c:numRef>
              <c:f>'effects of COVID family'!$E$11:$E$14</c:f>
              <c:numCache>
                <c:formatCode>General</c:formatCode>
                <c:ptCount val="4"/>
                <c:pt idx="0">
                  <c:v>9</c:v>
                </c:pt>
                <c:pt idx="1">
                  <c:v>21</c:v>
                </c:pt>
                <c:pt idx="2">
                  <c:v>62</c:v>
                </c:pt>
                <c:pt idx="3">
                  <c:v>47</c:v>
                </c:pt>
              </c:numCache>
            </c:numRef>
          </c:val>
          <c:extLst>
            <c:ext xmlns:c16="http://schemas.microsoft.com/office/drawing/2014/chart" uri="{C3380CC4-5D6E-409C-BE32-E72D297353CC}">
              <c16:uniqueId val="{00000001-9A66-45F8-B109-631C440E71E8}"/>
            </c:ext>
          </c:extLst>
        </c:ser>
        <c:dLbls>
          <c:showLegendKey val="0"/>
          <c:showVal val="0"/>
          <c:showCatName val="0"/>
          <c:showSerName val="0"/>
          <c:showPercent val="0"/>
          <c:showBubbleSize val="0"/>
        </c:dLbls>
        <c:gapWidth val="219"/>
        <c:overlap val="-27"/>
        <c:axId val="900516400"/>
        <c:axId val="900524720"/>
      </c:barChart>
      <c:catAx>
        <c:axId val="9005164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0524720"/>
        <c:crosses val="autoZero"/>
        <c:auto val="1"/>
        <c:lblAlgn val="ctr"/>
        <c:lblOffset val="100"/>
        <c:noMultiLvlLbl val="0"/>
      </c:catAx>
      <c:valAx>
        <c:axId val="90052472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0051640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E" dirty="0"/>
              <a:t>Effects of COVID-19 on employment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9247594050743664E-2"/>
          <c:y val="0.10704184704184704"/>
          <c:w val="0.89019685039370078"/>
          <c:h val="0.49159196009589712"/>
        </c:manualLayout>
      </c:layout>
      <c:barChart>
        <c:barDir val="col"/>
        <c:grouping val="clustered"/>
        <c:varyColors val="0"/>
        <c:ser>
          <c:idx val="0"/>
          <c:order val="0"/>
          <c:tx>
            <c:strRef>
              <c:f>'effects of COVID work'!$B$32</c:f>
              <c:strCache>
                <c:ptCount val="1"/>
                <c:pt idx="0">
                  <c:v>Loss of employment</c:v>
                </c:pt>
              </c:strCache>
            </c:strRef>
          </c:tx>
          <c:spPr>
            <a:solidFill>
              <a:schemeClr val="accent1"/>
            </a:solidFill>
            <a:ln>
              <a:noFill/>
            </a:ln>
            <a:effectLst/>
          </c:spPr>
          <c:invertIfNegative val="0"/>
          <c:cat>
            <c:strRef>
              <c:f>'effects of COVID work'!$C$31:$D$31</c:f>
              <c:strCache>
                <c:ptCount val="2"/>
                <c:pt idx="0">
                  <c:v>Male</c:v>
                </c:pt>
                <c:pt idx="1">
                  <c:v>Female</c:v>
                </c:pt>
              </c:strCache>
            </c:strRef>
          </c:cat>
          <c:val>
            <c:numRef>
              <c:f>'effects of COVID work'!$C$32:$D$32</c:f>
              <c:numCache>
                <c:formatCode>General</c:formatCode>
                <c:ptCount val="2"/>
                <c:pt idx="0">
                  <c:v>14</c:v>
                </c:pt>
                <c:pt idx="1">
                  <c:v>14</c:v>
                </c:pt>
              </c:numCache>
            </c:numRef>
          </c:val>
          <c:extLst>
            <c:ext xmlns:c16="http://schemas.microsoft.com/office/drawing/2014/chart" uri="{C3380CC4-5D6E-409C-BE32-E72D297353CC}">
              <c16:uniqueId val="{00000000-3DC0-4695-ADAA-29A6C36093DB}"/>
            </c:ext>
          </c:extLst>
        </c:ser>
        <c:ser>
          <c:idx val="1"/>
          <c:order val="1"/>
          <c:tx>
            <c:strRef>
              <c:f>'effects of COVID work'!$B$33</c:f>
              <c:strCache>
                <c:ptCount val="1"/>
                <c:pt idx="0">
                  <c:v>Temporary layoff</c:v>
                </c:pt>
              </c:strCache>
            </c:strRef>
          </c:tx>
          <c:spPr>
            <a:solidFill>
              <a:schemeClr val="accent2"/>
            </a:solidFill>
            <a:ln>
              <a:noFill/>
            </a:ln>
            <a:effectLst/>
          </c:spPr>
          <c:invertIfNegative val="0"/>
          <c:cat>
            <c:strRef>
              <c:f>'effects of COVID work'!$C$31:$D$31</c:f>
              <c:strCache>
                <c:ptCount val="2"/>
                <c:pt idx="0">
                  <c:v>Male</c:v>
                </c:pt>
                <c:pt idx="1">
                  <c:v>Female</c:v>
                </c:pt>
              </c:strCache>
            </c:strRef>
          </c:cat>
          <c:val>
            <c:numRef>
              <c:f>'effects of COVID work'!$C$33:$D$33</c:f>
              <c:numCache>
                <c:formatCode>General</c:formatCode>
                <c:ptCount val="2"/>
                <c:pt idx="0">
                  <c:v>36</c:v>
                </c:pt>
                <c:pt idx="1">
                  <c:v>31</c:v>
                </c:pt>
              </c:numCache>
            </c:numRef>
          </c:val>
          <c:extLst>
            <c:ext xmlns:c16="http://schemas.microsoft.com/office/drawing/2014/chart" uri="{C3380CC4-5D6E-409C-BE32-E72D297353CC}">
              <c16:uniqueId val="{00000001-3DC0-4695-ADAA-29A6C36093DB}"/>
            </c:ext>
          </c:extLst>
        </c:ser>
        <c:dLbls>
          <c:showLegendKey val="0"/>
          <c:showVal val="0"/>
          <c:showCatName val="0"/>
          <c:showSerName val="0"/>
          <c:showPercent val="0"/>
          <c:showBubbleSize val="0"/>
        </c:dLbls>
        <c:gapWidth val="219"/>
        <c:overlap val="-27"/>
        <c:axId val="401725792"/>
        <c:axId val="401724544"/>
      </c:barChart>
      <c:catAx>
        <c:axId val="4017257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1724544"/>
        <c:crosses val="autoZero"/>
        <c:auto val="1"/>
        <c:lblAlgn val="ctr"/>
        <c:lblOffset val="100"/>
        <c:noMultiLvlLbl val="0"/>
      </c:catAx>
      <c:valAx>
        <c:axId val="40172454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01725792"/>
        <c:crosses val="autoZero"/>
        <c:crossBetween val="between"/>
      </c:valAx>
      <c:spPr>
        <a:noFill/>
        <a:ln>
          <a:noFill/>
        </a:ln>
        <a:effectLst/>
      </c:spPr>
    </c:plotArea>
    <c:legend>
      <c:legendPos val="b"/>
      <c:layout>
        <c:manualLayout>
          <c:xMode val="edge"/>
          <c:yMode val="edge"/>
          <c:x val="0.23913538932633421"/>
          <c:y val="0.67712808626194465"/>
          <c:w val="0.52172922134733157"/>
          <c:h val="0.15548374634988807"/>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E" dirty="0"/>
              <a:t>Type of COVID-19 Effect on Remote Working </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7.9247594050743664E-2"/>
          <c:y val="0.108928046989721"/>
          <c:w val="0.89019685039370078"/>
          <c:h val="0.48226508030108578"/>
        </c:manualLayout>
      </c:layout>
      <c:barChart>
        <c:barDir val="col"/>
        <c:grouping val="clustered"/>
        <c:varyColors val="0"/>
        <c:ser>
          <c:idx val="0"/>
          <c:order val="0"/>
          <c:tx>
            <c:strRef>
              <c:f>'effects of COVID work'!$F$32:$G$32</c:f>
              <c:strCache>
                <c:ptCount val="2"/>
                <c:pt idx="0">
                  <c:v>Started remote working</c:v>
                </c:pt>
              </c:strCache>
            </c:strRef>
          </c:tx>
          <c:spPr>
            <a:solidFill>
              <a:schemeClr val="accent1"/>
            </a:solidFill>
            <a:ln>
              <a:noFill/>
            </a:ln>
            <a:effectLst/>
          </c:spPr>
          <c:invertIfNegative val="0"/>
          <c:cat>
            <c:strRef>
              <c:f>'effects of COVID work'!$H$31:$I$31</c:f>
              <c:strCache>
                <c:ptCount val="2"/>
                <c:pt idx="0">
                  <c:v>Male</c:v>
                </c:pt>
                <c:pt idx="1">
                  <c:v>Female</c:v>
                </c:pt>
              </c:strCache>
            </c:strRef>
          </c:cat>
          <c:val>
            <c:numRef>
              <c:f>'effects of COVID work'!$H$32:$I$32</c:f>
              <c:numCache>
                <c:formatCode>General</c:formatCode>
                <c:ptCount val="2"/>
                <c:pt idx="0">
                  <c:v>31</c:v>
                </c:pt>
                <c:pt idx="1">
                  <c:v>38</c:v>
                </c:pt>
              </c:numCache>
            </c:numRef>
          </c:val>
          <c:extLst>
            <c:ext xmlns:c16="http://schemas.microsoft.com/office/drawing/2014/chart" uri="{C3380CC4-5D6E-409C-BE32-E72D297353CC}">
              <c16:uniqueId val="{00000000-F5E8-48A2-8A90-4B585CAF08C3}"/>
            </c:ext>
          </c:extLst>
        </c:ser>
        <c:ser>
          <c:idx val="1"/>
          <c:order val="1"/>
          <c:tx>
            <c:strRef>
              <c:f>'effects of COVID work'!$F$33:$G$33</c:f>
              <c:strCache>
                <c:ptCount val="2"/>
                <c:pt idx="0">
                  <c:v>Increased number of hours remote working</c:v>
                </c:pt>
              </c:strCache>
            </c:strRef>
          </c:tx>
          <c:spPr>
            <a:solidFill>
              <a:schemeClr val="accent2"/>
            </a:solidFill>
            <a:ln>
              <a:noFill/>
            </a:ln>
            <a:effectLst/>
          </c:spPr>
          <c:invertIfNegative val="0"/>
          <c:cat>
            <c:strRef>
              <c:f>'effects of COVID work'!$H$31:$I$31</c:f>
              <c:strCache>
                <c:ptCount val="2"/>
                <c:pt idx="0">
                  <c:v>Male</c:v>
                </c:pt>
                <c:pt idx="1">
                  <c:v>Female</c:v>
                </c:pt>
              </c:strCache>
            </c:strRef>
          </c:cat>
          <c:val>
            <c:numRef>
              <c:f>'effects of COVID work'!$H$33:$I$33</c:f>
              <c:numCache>
                <c:formatCode>General</c:formatCode>
                <c:ptCount val="2"/>
                <c:pt idx="0">
                  <c:v>12</c:v>
                </c:pt>
                <c:pt idx="1">
                  <c:v>13</c:v>
                </c:pt>
              </c:numCache>
            </c:numRef>
          </c:val>
          <c:extLst>
            <c:ext xmlns:c16="http://schemas.microsoft.com/office/drawing/2014/chart" uri="{C3380CC4-5D6E-409C-BE32-E72D297353CC}">
              <c16:uniqueId val="{00000001-F5E8-48A2-8A90-4B585CAF08C3}"/>
            </c:ext>
          </c:extLst>
        </c:ser>
        <c:ser>
          <c:idx val="2"/>
          <c:order val="2"/>
          <c:tx>
            <c:strRef>
              <c:f>'effects of COVID work'!$F$34:$G$34</c:f>
              <c:strCache>
                <c:ptCount val="2"/>
                <c:pt idx="0">
                  <c:v>Unable to work - Business was unable to offer the facility of remote working</c:v>
                </c:pt>
              </c:strCache>
            </c:strRef>
          </c:tx>
          <c:spPr>
            <a:solidFill>
              <a:schemeClr val="accent3"/>
            </a:solidFill>
            <a:ln>
              <a:noFill/>
            </a:ln>
            <a:effectLst/>
          </c:spPr>
          <c:invertIfNegative val="0"/>
          <c:cat>
            <c:strRef>
              <c:f>'effects of COVID work'!$H$31:$I$31</c:f>
              <c:strCache>
                <c:ptCount val="2"/>
                <c:pt idx="0">
                  <c:v>Male</c:v>
                </c:pt>
                <c:pt idx="1">
                  <c:v>Female</c:v>
                </c:pt>
              </c:strCache>
            </c:strRef>
          </c:cat>
          <c:val>
            <c:numRef>
              <c:f>'effects of COVID work'!$H$34:$I$34</c:f>
              <c:numCache>
                <c:formatCode>General</c:formatCode>
                <c:ptCount val="2"/>
                <c:pt idx="0">
                  <c:v>13</c:v>
                </c:pt>
                <c:pt idx="1">
                  <c:v>9</c:v>
                </c:pt>
              </c:numCache>
            </c:numRef>
          </c:val>
          <c:extLst>
            <c:ext xmlns:c16="http://schemas.microsoft.com/office/drawing/2014/chart" uri="{C3380CC4-5D6E-409C-BE32-E72D297353CC}">
              <c16:uniqueId val="{00000002-F5E8-48A2-8A90-4B585CAF08C3}"/>
            </c:ext>
          </c:extLst>
        </c:ser>
        <c:ser>
          <c:idx val="3"/>
          <c:order val="3"/>
          <c:tx>
            <c:strRef>
              <c:f>'effects of COVID work'!$F$35:$G$35</c:f>
              <c:strCache>
                <c:ptCount val="2"/>
                <c:pt idx="0">
                  <c:v>Unable to work - Work was not suitable for remote working</c:v>
                </c:pt>
              </c:strCache>
            </c:strRef>
          </c:tx>
          <c:spPr>
            <a:solidFill>
              <a:schemeClr val="accent4"/>
            </a:solidFill>
            <a:ln>
              <a:noFill/>
            </a:ln>
            <a:effectLst/>
          </c:spPr>
          <c:invertIfNegative val="0"/>
          <c:cat>
            <c:strRef>
              <c:f>'effects of COVID work'!$H$31:$I$31</c:f>
              <c:strCache>
                <c:ptCount val="2"/>
                <c:pt idx="0">
                  <c:v>Male</c:v>
                </c:pt>
                <c:pt idx="1">
                  <c:v>Female</c:v>
                </c:pt>
              </c:strCache>
            </c:strRef>
          </c:cat>
          <c:val>
            <c:numRef>
              <c:f>'effects of COVID work'!$H$35:$I$35</c:f>
              <c:numCache>
                <c:formatCode>General</c:formatCode>
                <c:ptCount val="2"/>
                <c:pt idx="0">
                  <c:v>21</c:v>
                </c:pt>
                <c:pt idx="1">
                  <c:v>18</c:v>
                </c:pt>
              </c:numCache>
            </c:numRef>
          </c:val>
          <c:extLst>
            <c:ext xmlns:c16="http://schemas.microsoft.com/office/drawing/2014/chart" uri="{C3380CC4-5D6E-409C-BE32-E72D297353CC}">
              <c16:uniqueId val="{00000003-F5E8-48A2-8A90-4B585CAF08C3}"/>
            </c:ext>
          </c:extLst>
        </c:ser>
        <c:dLbls>
          <c:showLegendKey val="0"/>
          <c:showVal val="0"/>
          <c:showCatName val="0"/>
          <c:showSerName val="0"/>
          <c:showPercent val="0"/>
          <c:showBubbleSize val="0"/>
        </c:dLbls>
        <c:gapWidth val="219"/>
        <c:overlap val="-27"/>
        <c:axId val="2002079856"/>
        <c:axId val="2002083184"/>
      </c:barChart>
      <c:catAx>
        <c:axId val="2002079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2083184"/>
        <c:crosses val="autoZero"/>
        <c:auto val="1"/>
        <c:lblAlgn val="ctr"/>
        <c:lblOffset val="100"/>
        <c:noMultiLvlLbl val="0"/>
      </c:catAx>
      <c:valAx>
        <c:axId val="2002083184"/>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2002079856"/>
        <c:crosses val="autoZero"/>
        <c:crossBetween val="between"/>
      </c:valAx>
      <c:spPr>
        <a:noFill/>
        <a:ln>
          <a:noFill/>
        </a:ln>
        <a:effectLst/>
      </c:spPr>
    </c:plotArea>
    <c:legend>
      <c:legendPos val="b"/>
      <c:layout>
        <c:manualLayout>
          <c:xMode val="edge"/>
          <c:yMode val="edge"/>
          <c:x val="9.9870297462817142E-2"/>
          <c:y val="0.67694428064333367"/>
          <c:w val="0.80025918635170601"/>
          <c:h val="0.22613941979719498"/>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IE" dirty="0"/>
              <a:t>Employment rates: EU and Ireland (2009 Q4 - 2021 Q4)</a:t>
            </a:r>
          </a:p>
        </c:rich>
      </c:tx>
      <c:layout>
        <c:manualLayout>
          <c:xMode val="edge"/>
          <c:yMode val="edge"/>
          <c:x val="0.28086841660956013"/>
          <c:y val="1.7130624836168729E-2"/>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Data!$V$24</c:f>
              <c:strCache>
                <c:ptCount val="1"/>
                <c:pt idx="0">
                  <c:v>EU27 males</c:v>
                </c:pt>
              </c:strCache>
            </c:strRef>
          </c:tx>
          <c:spPr>
            <a:ln w="28575" cap="rnd">
              <a:solidFill>
                <a:schemeClr val="accent1"/>
              </a:solidFill>
              <a:round/>
            </a:ln>
            <a:effectLst/>
          </c:spPr>
          <c:marker>
            <c:symbol val="none"/>
          </c:marker>
          <c:cat>
            <c:strRef>
              <c:f>Data!$W$23:$AJ$23</c:f>
              <c:strCache>
                <c:ptCount val="14"/>
                <c:pt idx="0">
                  <c:v>2009Q4</c:v>
                </c:pt>
                <c:pt idx="1">
                  <c:v>2010Q4</c:v>
                </c:pt>
                <c:pt idx="2">
                  <c:v>2011Q4</c:v>
                </c:pt>
                <c:pt idx="3">
                  <c:v>2012Q4</c:v>
                </c:pt>
                <c:pt idx="4">
                  <c:v>2013Q4</c:v>
                </c:pt>
                <c:pt idx="5">
                  <c:v>2014Q4</c:v>
                </c:pt>
                <c:pt idx="6">
                  <c:v>2015Q4</c:v>
                </c:pt>
                <c:pt idx="7">
                  <c:v>2016Q4</c:v>
                </c:pt>
                <c:pt idx="8">
                  <c:v>2017Q4</c:v>
                </c:pt>
                <c:pt idx="9">
                  <c:v>2018Q4</c:v>
                </c:pt>
                <c:pt idx="10">
                  <c:v>2019Q4</c:v>
                </c:pt>
                <c:pt idx="11">
                  <c:v>2020Q2</c:v>
                </c:pt>
                <c:pt idx="12">
                  <c:v>2020Q4</c:v>
                </c:pt>
                <c:pt idx="13">
                  <c:v>2021Q4</c:v>
                </c:pt>
              </c:strCache>
            </c:strRef>
          </c:cat>
          <c:val>
            <c:numRef>
              <c:f>Data!$W$24:$AJ$24</c:f>
              <c:numCache>
                <c:formatCode>#,##0.0</c:formatCode>
                <c:ptCount val="14"/>
                <c:pt idx="0">
                  <c:v>73.400000000000006</c:v>
                </c:pt>
                <c:pt idx="1">
                  <c:v>73.400000000000006</c:v>
                </c:pt>
                <c:pt idx="2">
                  <c:v>73.099999999999994</c:v>
                </c:pt>
                <c:pt idx="3">
                  <c:v>72.599999999999994</c:v>
                </c:pt>
                <c:pt idx="4">
                  <c:v>72.599999999999994</c:v>
                </c:pt>
                <c:pt idx="5">
                  <c:v>73.5</c:v>
                </c:pt>
                <c:pt idx="6">
                  <c:v>74.5</c:v>
                </c:pt>
                <c:pt idx="7">
                  <c:v>75.599999999999994</c:v>
                </c:pt>
                <c:pt idx="8">
                  <c:v>77</c:v>
                </c:pt>
                <c:pt idx="9">
                  <c:v>77.900000000000006</c:v>
                </c:pt>
                <c:pt idx="10">
                  <c:v>78.5</c:v>
                </c:pt>
                <c:pt idx="11">
                  <c:v>76.2</c:v>
                </c:pt>
                <c:pt idx="12">
                  <c:v>77.3</c:v>
                </c:pt>
                <c:pt idx="13">
                  <c:v>79.3</c:v>
                </c:pt>
              </c:numCache>
            </c:numRef>
          </c:val>
          <c:smooth val="0"/>
          <c:extLst>
            <c:ext xmlns:c16="http://schemas.microsoft.com/office/drawing/2014/chart" uri="{C3380CC4-5D6E-409C-BE32-E72D297353CC}">
              <c16:uniqueId val="{00000000-59FC-4EC3-A494-EAA7FF141F89}"/>
            </c:ext>
          </c:extLst>
        </c:ser>
        <c:ser>
          <c:idx val="1"/>
          <c:order val="1"/>
          <c:tx>
            <c:strRef>
              <c:f>Data!$V$25</c:f>
              <c:strCache>
                <c:ptCount val="1"/>
                <c:pt idx="0">
                  <c:v>Ireland males</c:v>
                </c:pt>
              </c:strCache>
            </c:strRef>
          </c:tx>
          <c:spPr>
            <a:ln w="28575" cap="rnd">
              <a:solidFill>
                <a:schemeClr val="accent2"/>
              </a:solidFill>
              <a:round/>
            </a:ln>
            <a:effectLst/>
          </c:spPr>
          <c:marker>
            <c:symbol val="none"/>
          </c:marker>
          <c:cat>
            <c:strRef>
              <c:f>Data!$W$23:$AJ$23</c:f>
              <c:strCache>
                <c:ptCount val="14"/>
                <c:pt idx="0">
                  <c:v>2009Q4</c:v>
                </c:pt>
                <c:pt idx="1">
                  <c:v>2010Q4</c:v>
                </c:pt>
                <c:pt idx="2">
                  <c:v>2011Q4</c:v>
                </c:pt>
                <c:pt idx="3">
                  <c:v>2012Q4</c:v>
                </c:pt>
                <c:pt idx="4">
                  <c:v>2013Q4</c:v>
                </c:pt>
                <c:pt idx="5">
                  <c:v>2014Q4</c:v>
                </c:pt>
                <c:pt idx="6">
                  <c:v>2015Q4</c:v>
                </c:pt>
                <c:pt idx="7">
                  <c:v>2016Q4</c:v>
                </c:pt>
                <c:pt idx="8">
                  <c:v>2017Q4</c:v>
                </c:pt>
                <c:pt idx="9">
                  <c:v>2018Q4</c:v>
                </c:pt>
                <c:pt idx="10">
                  <c:v>2019Q4</c:v>
                </c:pt>
                <c:pt idx="11">
                  <c:v>2020Q2</c:v>
                </c:pt>
                <c:pt idx="12">
                  <c:v>2020Q4</c:v>
                </c:pt>
                <c:pt idx="13">
                  <c:v>2021Q4</c:v>
                </c:pt>
              </c:strCache>
            </c:strRef>
          </c:cat>
          <c:val>
            <c:numRef>
              <c:f>Data!$W$25:$AJ$25</c:f>
              <c:numCache>
                <c:formatCode>#,##0.0</c:formatCode>
                <c:ptCount val="14"/>
                <c:pt idx="0">
                  <c:v>71.099999999999994</c:v>
                </c:pt>
                <c:pt idx="1">
                  <c:v>68.8</c:v>
                </c:pt>
                <c:pt idx="2">
                  <c:v>68.8</c:v>
                </c:pt>
                <c:pt idx="3">
                  <c:v>69.099999999999994</c:v>
                </c:pt>
                <c:pt idx="4">
                  <c:v>73.2</c:v>
                </c:pt>
                <c:pt idx="5">
                  <c:v>75</c:v>
                </c:pt>
                <c:pt idx="6">
                  <c:v>76.3</c:v>
                </c:pt>
                <c:pt idx="7">
                  <c:v>78.3</c:v>
                </c:pt>
                <c:pt idx="8">
                  <c:v>79.2</c:v>
                </c:pt>
                <c:pt idx="9">
                  <c:v>80.3</c:v>
                </c:pt>
                <c:pt idx="10">
                  <c:v>81.599999999999994</c:v>
                </c:pt>
                <c:pt idx="11">
                  <c:v>75.900000000000006</c:v>
                </c:pt>
                <c:pt idx="12">
                  <c:v>78.2</c:v>
                </c:pt>
                <c:pt idx="13">
                  <c:v>82.5</c:v>
                </c:pt>
              </c:numCache>
            </c:numRef>
          </c:val>
          <c:smooth val="0"/>
          <c:extLst>
            <c:ext xmlns:c16="http://schemas.microsoft.com/office/drawing/2014/chart" uri="{C3380CC4-5D6E-409C-BE32-E72D297353CC}">
              <c16:uniqueId val="{00000001-59FC-4EC3-A494-EAA7FF141F89}"/>
            </c:ext>
          </c:extLst>
        </c:ser>
        <c:ser>
          <c:idx val="2"/>
          <c:order val="2"/>
          <c:tx>
            <c:strRef>
              <c:f>Data!$V$26</c:f>
              <c:strCache>
                <c:ptCount val="1"/>
                <c:pt idx="0">
                  <c:v>EU27 females</c:v>
                </c:pt>
              </c:strCache>
            </c:strRef>
          </c:tx>
          <c:spPr>
            <a:ln w="28575" cap="rnd">
              <a:solidFill>
                <a:schemeClr val="accent3"/>
              </a:solidFill>
              <a:round/>
            </a:ln>
            <a:effectLst/>
          </c:spPr>
          <c:marker>
            <c:symbol val="none"/>
          </c:marker>
          <c:cat>
            <c:strRef>
              <c:f>Data!$W$23:$AJ$23</c:f>
              <c:strCache>
                <c:ptCount val="14"/>
                <c:pt idx="0">
                  <c:v>2009Q4</c:v>
                </c:pt>
                <c:pt idx="1">
                  <c:v>2010Q4</c:v>
                </c:pt>
                <c:pt idx="2">
                  <c:v>2011Q4</c:v>
                </c:pt>
                <c:pt idx="3">
                  <c:v>2012Q4</c:v>
                </c:pt>
                <c:pt idx="4">
                  <c:v>2013Q4</c:v>
                </c:pt>
                <c:pt idx="5">
                  <c:v>2014Q4</c:v>
                </c:pt>
                <c:pt idx="6">
                  <c:v>2015Q4</c:v>
                </c:pt>
                <c:pt idx="7">
                  <c:v>2016Q4</c:v>
                </c:pt>
                <c:pt idx="8">
                  <c:v>2017Q4</c:v>
                </c:pt>
                <c:pt idx="9">
                  <c:v>2018Q4</c:v>
                </c:pt>
                <c:pt idx="10">
                  <c:v>2019Q4</c:v>
                </c:pt>
                <c:pt idx="11">
                  <c:v>2020Q2</c:v>
                </c:pt>
                <c:pt idx="12">
                  <c:v>2020Q4</c:v>
                </c:pt>
                <c:pt idx="13">
                  <c:v>2021Q4</c:v>
                </c:pt>
              </c:strCache>
            </c:strRef>
          </c:cat>
          <c:val>
            <c:numRef>
              <c:f>Data!$W$26:$AJ$26</c:f>
              <c:numCache>
                <c:formatCode>#,##0.0</c:formatCode>
                <c:ptCount val="14"/>
                <c:pt idx="0">
                  <c:v>60.5</c:v>
                </c:pt>
                <c:pt idx="1">
                  <c:v>60.7</c:v>
                </c:pt>
                <c:pt idx="2">
                  <c:v>61</c:v>
                </c:pt>
                <c:pt idx="3">
                  <c:v>61</c:v>
                </c:pt>
                <c:pt idx="4">
                  <c:v>61.3</c:v>
                </c:pt>
                <c:pt idx="5">
                  <c:v>62.3</c:v>
                </c:pt>
                <c:pt idx="6">
                  <c:v>63.3</c:v>
                </c:pt>
                <c:pt idx="7">
                  <c:v>64.5</c:v>
                </c:pt>
                <c:pt idx="8">
                  <c:v>65.7</c:v>
                </c:pt>
                <c:pt idx="9">
                  <c:v>66.599999999999994</c:v>
                </c:pt>
                <c:pt idx="10">
                  <c:v>67.3</c:v>
                </c:pt>
                <c:pt idx="11">
                  <c:v>65.2</c:v>
                </c:pt>
                <c:pt idx="12">
                  <c:v>66.400000000000006</c:v>
                </c:pt>
                <c:pt idx="13">
                  <c:v>68.7</c:v>
                </c:pt>
              </c:numCache>
            </c:numRef>
          </c:val>
          <c:smooth val="0"/>
          <c:extLst>
            <c:ext xmlns:c16="http://schemas.microsoft.com/office/drawing/2014/chart" uri="{C3380CC4-5D6E-409C-BE32-E72D297353CC}">
              <c16:uniqueId val="{00000002-59FC-4EC3-A494-EAA7FF141F89}"/>
            </c:ext>
          </c:extLst>
        </c:ser>
        <c:ser>
          <c:idx val="3"/>
          <c:order val="3"/>
          <c:tx>
            <c:strRef>
              <c:f>Data!$V$27</c:f>
              <c:strCache>
                <c:ptCount val="1"/>
                <c:pt idx="0">
                  <c:v>Ireland females</c:v>
                </c:pt>
              </c:strCache>
            </c:strRef>
          </c:tx>
          <c:spPr>
            <a:ln w="28575" cap="rnd">
              <a:solidFill>
                <a:schemeClr val="accent4"/>
              </a:solidFill>
              <a:round/>
            </a:ln>
            <a:effectLst/>
          </c:spPr>
          <c:marker>
            <c:symbol val="none"/>
          </c:marker>
          <c:cat>
            <c:strRef>
              <c:f>Data!$W$23:$AJ$23</c:f>
              <c:strCache>
                <c:ptCount val="14"/>
                <c:pt idx="0">
                  <c:v>2009Q4</c:v>
                </c:pt>
                <c:pt idx="1">
                  <c:v>2010Q4</c:v>
                </c:pt>
                <c:pt idx="2">
                  <c:v>2011Q4</c:v>
                </c:pt>
                <c:pt idx="3">
                  <c:v>2012Q4</c:v>
                </c:pt>
                <c:pt idx="4">
                  <c:v>2013Q4</c:v>
                </c:pt>
                <c:pt idx="5">
                  <c:v>2014Q4</c:v>
                </c:pt>
                <c:pt idx="6">
                  <c:v>2015Q4</c:v>
                </c:pt>
                <c:pt idx="7">
                  <c:v>2016Q4</c:v>
                </c:pt>
                <c:pt idx="8">
                  <c:v>2017Q4</c:v>
                </c:pt>
                <c:pt idx="9">
                  <c:v>2018Q4</c:v>
                </c:pt>
                <c:pt idx="10">
                  <c:v>2019Q4</c:v>
                </c:pt>
                <c:pt idx="11">
                  <c:v>2020Q2</c:v>
                </c:pt>
                <c:pt idx="12">
                  <c:v>2020Q4</c:v>
                </c:pt>
                <c:pt idx="13">
                  <c:v>2021Q4</c:v>
                </c:pt>
              </c:strCache>
            </c:strRef>
          </c:cat>
          <c:val>
            <c:numRef>
              <c:f>Data!$W$27:$AJ$27</c:f>
              <c:numCache>
                <c:formatCode>#,##0.0</c:formatCode>
                <c:ptCount val="14"/>
                <c:pt idx="0">
                  <c:v>61.9</c:v>
                </c:pt>
                <c:pt idx="1">
                  <c:v>60</c:v>
                </c:pt>
                <c:pt idx="2">
                  <c:v>60</c:v>
                </c:pt>
                <c:pt idx="3">
                  <c:v>60.2</c:v>
                </c:pt>
                <c:pt idx="4">
                  <c:v>61.5</c:v>
                </c:pt>
                <c:pt idx="5">
                  <c:v>62.9</c:v>
                </c:pt>
                <c:pt idx="6">
                  <c:v>64.599999999999994</c:v>
                </c:pt>
                <c:pt idx="7">
                  <c:v>65.5</c:v>
                </c:pt>
                <c:pt idx="8">
                  <c:v>67.2</c:v>
                </c:pt>
                <c:pt idx="9">
                  <c:v>68</c:v>
                </c:pt>
                <c:pt idx="10">
                  <c:v>68.8</c:v>
                </c:pt>
                <c:pt idx="11">
                  <c:v>62.8</c:v>
                </c:pt>
                <c:pt idx="12">
                  <c:v>66.400000000000006</c:v>
                </c:pt>
                <c:pt idx="13">
                  <c:v>72.599999999999994</c:v>
                </c:pt>
              </c:numCache>
            </c:numRef>
          </c:val>
          <c:smooth val="0"/>
          <c:extLst>
            <c:ext xmlns:c16="http://schemas.microsoft.com/office/drawing/2014/chart" uri="{C3380CC4-5D6E-409C-BE32-E72D297353CC}">
              <c16:uniqueId val="{00000003-59FC-4EC3-A494-EAA7FF141F89}"/>
            </c:ext>
          </c:extLst>
        </c:ser>
        <c:dLbls>
          <c:showLegendKey val="0"/>
          <c:showVal val="0"/>
          <c:showCatName val="0"/>
          <c:showSerName val="0"/>
          <c:showPercent val="0"/>
          <c:showBubbleSize val="0"/>
        </c:dLbls>
        <c:smooth val="0"/>
        <c:axId val="526526592"/>
        <c:axId val="526528672"/>
      </c:lineChart>
      <c:catAx>
        <c:axId val="526526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6528672"/>
        <c:crosses val="autoZero"/>
        <c:auto val="1"/>
        <c:lblAlgn val="ctr"/>
        <c:lblOffset val="100"/>
        <c:noMultiLvlLbl val="0"/>
      </c:catAx>
      <c:valAx>
        <c:axId val="526528672"/>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265265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 name="Google Shape;5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0e8baa4dac_0_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g10e8baa4dac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390933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0e8baa4dac_0_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g10e8baa4dac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3367914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0e8baa4dac_0_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g10e8baa4dac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154577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0e8baa4dac_0_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g10e8baa4dac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7478316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0e8baa4dac_0_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g10e8baa4dac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93666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0e8baa4dac_0_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g10e8baa4dac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322214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0e8baa4dac_0_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g10e8baa4dac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93446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0e8baa4dac_0_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g10e8baa4dac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660680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0e8baa4dac_0_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g10e8baa4dac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483512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0e8baa4dac_0_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g10e8baa4dac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41123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 name="Google Shape;7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0e8baa4dac_0_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g10e8baa4dac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160466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0e8baa4dac_0_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g10e8baa4dac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210184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0e8baa4dac_0_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g10e8baa4dac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9398101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0e8baa4dac_0_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g10e8baa4dac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4871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0e8baa4dac_0_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g10e8baa4dac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069397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0e8baa4dac_0_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g10e8baa4dac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6009173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0e8baa4dac_0_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g10e8baa4dac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6182209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0e8baa4dac_0_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g10e8baa4dac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02584268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10c4b07ac33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10c4b07ac33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5" name="Google Shape;185;g10c4b07ac33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GB"/>
              <a:t>29</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1" name="Google Shape;22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8" name="Google Shape;98;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0e8baa4dac_0_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g10e8baa4dac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0e8baa4dac_0_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g10e8baa4dac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62741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0e8baa4dac_0_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g10e8baa4dac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6385340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0e8baa4dac_0_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g10e8baa4dac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646456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0e8baa4dac_0_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g10e8baa4dac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4944658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0e8baa4dac_0_4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5" name="Google Shape;175;g10e8baa4dac_0_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15591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E TITRE VIOLET" type="title">
  <p:cSld name="TITLE">
    <p:spTree>
      <p:nvGrpSpPr>
        <p:cNvPr id="1" name="Shape 17"/>
        <p:cNvGrpSpPr/>
        <p:nvPr/>
      </p:nvGrpSpPr>
      <p:grpSpPr>
        <a:xfrm>
          <a:off x="0" y="0"/>
          <a:ext cx="0" cy="0"/>
          <a:chOff x="0" y="0"/>
          <a:chExt cx="0" cy="0"/>
        </a:xfrm>
      </p:grpSpPr>
      <p:sp>
        <p:nvSpPr>
          <p:cNvPr id="18" name="Google Shape;18;p12"/>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Baloo 2"/>
              <a:buNone/>
              <a:defRPr sz="60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2"/>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2"/>
              </a:buClr>
              <a:buSzPts val="2400"/>
              <a:buNone/>
              <a:defRPr sz="2400">
                <a:solidFill>
                  <a:schemeClr val="accent2"/>
                </a:solidFill>
              </a:defRPr>
            </a:lvl1pPr>
            <a:lvl2pPr lvl="1" algn="ctr">
              <a:lnSpc>
                <a:spcPct val="90000"/>
              </a:lnSpc>
              <a:spcBef>
                <a:spcPts val="500"/>
              </a:spcBef>
              <a:spcAft>
                <a:spcPts val="0"/>
              </a:spcAft>
              <a:buClr>
                <a:schemeClr val="accent3"/>
              </a:buClr>
              <a:buSzPts val="2000"/>
              <a:buNone/>
              <a:defRPr sz="2000"/>
            </a:lvl2pPr>
            <a:lvl3pPr lvl="2" algn="ctr">
              <a:lnSpc>
                <a:spcPct val="90000"/>
              </a:lnSpc>
              <a:spcBef>
                <a:spcPts val="500"/>
              </a:spcBef>
              <a:spcAft>
                <a:spcPts val="0"/>
              </a:spcAft>
              <a:buClr>
                <a:schemeClr val="accent4"/>
              </a:buClr>
              <a:buSzPts val="1800"/>
              <a:buNone/>
              <a:defRPr sz="1800"/>
            </a:lvl3pPr>
            <a:lvl4pPr lvl="3" algn="ctr">
              <a:lnSpc>
                <a:spcPct val="90000"/>
              </a:lnSpc>
              <a:spcBef>
                <a:spcPts val="500"/>
              </a:spcBef>
              <a:spcAft>
                <a:spcPts val="0"/>
              </a:spcAft>
              <a:buClr>
                <a:schemeClr val="lt2"/>
              </a:buClr>
              <a:buSzPts val="1600"/>
              <a:buNone/>
              <a:defRPr sz="1600"/>
            </a:lvl4pPr>
            <a:lvl5pPr lvl="4" algn="ctr">
              <a:lnSpc>
                <a:spcPct val="90000"/>
              </a:lnSpc>
              <a:spcBef>
                <a:spcPts val="500"/>
              </a:spcBef>
              <a:spcAft>
                <a:spcPts val="0"/>
              </a:spcAft>
              <a:buClr>
                <a:schemeClr val="lt2"/>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re et contenu" type="obj">
  <p:cSld name="OBJECT">
    <p:spTree>
      <p:nvGrpSpPr>
        <p:cNvPr id="1" name="Shape 31"/>
        <p:cNvGrpSpPr/>
        <p:nvPr/>
      </p:nvGrpSpPr>
      <p:grpSpPr>
        <a:xfrm>
          <a:off x="0" y="0"/>
          <a:ext cx="0" cy="0"/>
          <a:chOff x="0" y="0"/>
          <a:chExt cx="0" cy="0"/>
        </a:xfrm>
      </p:grpSpPr>
      <p:sp>
        <p:nvSpPr>
          <p:cNvPr id="32" name="Google Shape;32;p17"/>
          <p:cNvSpPr txBox="1">
            <a:spLocks noGrp="1"/>
          </p:cNvSpPr>
          <p:nvPr>
            <p:ph type="title"/>
          </p:nvPr>
        </p:nvSpPr>
        <p:spPr>
          <a:xfrm>
            <a:off x="2214622" y="365125"/>
            <a:ext cx="9139177"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4400"/>
              <a:buFont typeface="Calibri"/>
              <a:buNone/>
              <a:defRPr>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7"/>
          <p:cNvSpPr txBox="1">
            <a:spLocks noGrp="1"/>
          </p:cNvSpPr>
          <p:nvPr>
            <p:ph type="body" idx="1"/>
          </p:nvPr>
        </p:nvSpPr>
        <p:spPr>
          <a:xfrm>
            <a:off x="2214622" y="1825625"/>
            <a:ext cx="9139178" cy="317309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accent4"/>
              </a:buClr>
              <a:buSzPts val="3200"/>
              <a:buChar char="•"/>
              <a:defRPr>
                <a:latin typeface="Calibri"/>
                <a:ea typeface="Calibri"/>
                <a:cs typeface="Calibri"/>
                <a:sym typeface="Calibri"/>
              </a:defRPr>
            </a:lvl1pPr>
            <a:lvl2pPr marL="914400" lvl="1" indent="-381000" algn="l">
              <a:lnSpc>
                <a:spcPct val="90000"/>
              </a:lnSpc>
              <a:spcBef>
                <a:spcPts val="500"/>
              </a:spcBef>
              <a:spcAft>
                <a:spcPts val="0"/>
              </a:spcAft>
              <a:buClr>
                <a:srgbClr val="4DAFA0"/>
              </a:buClr>
              <a:buSzPts val="2400"/>
              <a:buChar char="•"/>
              <a:defRPr>
                <a:solidFill>
                  <a:srgbClr val="4DAFA0"/>
                </a:solidFill>
              </a:defRPr>
            </a:lvl2pPr>
            <a:lvl3pPr marL="1371600" lvl="2" indent="-342900" algn="l">
              <a:lnSpc>
                <a:spcPct val="90000"/>
              </a:lnSpc>
              <a:spcBef>
                <a:spcPts val="500"/>
              </a:spcBef>
              <a:spcAft>
                <a:spcPts val="0"/>
              </a:spcAft>
              <a:buClr>
                <a:schemeClr val="accent3"/>
              </a:buClr>
              <a:buSzPts val="1800"/>
              <a:buChar char="•"/>
              <a:defRPr/>
            </a:lvl3pPr>
            <a:lvl4pPr marL="1828800" lvl="3" indent="-342900" algn="l">
              <a:lnSpc>
                <a:spcPct val="90000"/>
              </a:lnSpc>
              <a:spcBef>
                <a:spcPts val="500"/>
              </a:spcBef>
              <a:spcAft>
                <a:spcPts val="0"/>
              </a:spcAft>
              <a:buClr>
                <a:srgbClr val="7F7F7F"/>
              </a:buClr>
              <a:buSzPts val="1800"/>
              <a:buChar char="•"/>
              <a:defRPr/>
            </a:lvl4pPr>
            <a:lvl5pPr marL="2286000" lvl="4" indent="-342900" algn="l">
              <a:lnSpc>
                <a:spcPct val="90000"/>
              </a:lnSpc>
              <a:spcBef>
                <a:spcPts val="500"/>
              </a:spcBef>
              <a:spcAft>
                <a:spcPts val="0"/>
              </a:spcAft>
              <a:buClr>
                <a:srgbClr val="7F7F7F"/>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4" name="Google Shape;34;p17"/>
          <p:cNvSpPr txBox="1">
            <a:spLocks noGrp="1"/>
          </p:cNvSpPr>
          <p:nvPr>
            <p:ph type="dt" idx="10"/>
          </p:nvPr>
        </p:nvSpPr>
        <p:spPr>
          <a:xfrm>
            <a:off x="812543" y="614108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7"/>
          <p:cNvSpPr txBox="1">
            <a:spLocks noGrp="1"/>
          </p:cNvSpPr>
          <p:nvPr>
            <p:ph type="sldNum" idx="12"/>
          </p:nvPr>
        </p:nvSpPr>
        <p:spPr>
          <a:xfrm>
            <a:off x="323850" y="6141080"/>
            <a:ext cx="488693" cy="309920"/>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sz="1200">
                <a:solidFill>
                  <a:srgbClr val="3F3F3F"/>
                </a:solidFill>
                <a:latin typeface="Calibri"/>
                <a:ea typeface="Calibri"/>
                <a:cs typeface="Calibri"/>
                <a:sym typeface="Calibri"/>
              </a:defRPr>
            </a:lvl1pPr>
            <a:lvl2pPr marL="0" lvl="1" indent="0" algn="r">
              <a:spcBef>
                <a:spcPts val="0"/>
              </a:spcBef>
              <a:buNone/>
              <a:defRPr sz="1200">
                <a:solidFill>
                  <a:srgbClr val="3F3F3F"/>
                </a:solidFill>
                <a:latin typeface="Calibri"/>
                <a:ea typeface="Calibri"/>
                <a:cs typeface="Calibri"/>
                <a:sym typeface="Calibri"/>
              </a:defRPr>
            </a:lvl2pPr>
            <a:lvl3pPr marL="0" lvl="2" indent="0" algn="r">
              <a:spcBef>
                <a:spcPts val="0"/>
              </a:spcBef>
              <a:buNone/>
              <a:defRPr sz="1200">
                <a:solidFill>
                  <a:srgbClr val="3F3F3F"/>
                </a:solidFill>
                <a:latin typeface="Calibri"/>
                <a:ea typeface="Calibri"/>
                <a:cs typeface="Calibri"/>
                <a:sym typeface="Calibri"/>
              </a:defRPr>
            </a:lvl3pPr>
            <a:lvl4pPr marL="0" lvl="3" indent="0" algn="r">
              <a:spcBef>
                <a:spcPts val="0"/>
              </a:spcBef>
              <a:buNone/>
              <a:defRPr sz="1200">
                <a:solidFill>
                  <a:srgbClr val="3F3F3F"/>
                </a:solidFill>
                <a:latin typeface="Calibri"/>
                <a:ea typeface="Calibri"/>
                <a:cs typeface="Calibri"/>
                <a:sym typeface="Calibri"/>
              </a:defRPr>
            </a:lvl4pPr>
            <a:lvl5pPr marL="0" lvl="4" indent="0" algn="r">
              <a:spcBef>
                <a:spcPts val="0"/>
              </a:spcBef>
              <a:buNone/>
              <a:defRPr sz="1200">
                <a:solidFill>
                  <a:srgbClr val="3F3F3F"/>
                </a:solidFill>
                <a:latin typeface="Calibri"/>
                <a:ea typeface="Calibri"/>
                <a:cs typeface="Calibri"/>
                <a:sym typeface="Calibri"/>
              </a:defRPr>
            </a:lvl5pPr>
            <a:lvl6pPr marL="0" lvl="5" indent="0" algn="r">
              <a:spcBef>
                <a:spcPts val="0"/>
              </a:spcBef>
              <a:buNone/>
              <a:defRPr sz="1200">
                <a:solidFill>
                  <a:srgbClr val="3F3F3F"/>
                </a:solidFill>
                <a:latin typeface="Calibri"/>
                <a:ea typeface="Calibri"/>
                <a:cs typeface="Calibri"/>
                <a:sym typeface="Calibri"/>
              </a:defRPr>
            </a:lvl6pPr>
            <a:lvl7pPr marL="0" lvl="6" indent="0" algn="r">
              <a:spcBef>
                <a:spcPts val="0"/>
              </a:spcBef>
              <a:buNone/>
              <a:defRPr sz="1200">
                <a:solidFill>
                  <a:srgbClr val="3F3F3F"/>
                </a:solidFill>
                <a:latin typeface="Calibri"/>
                <a:ea typeface="Calibri"/>
                <a:cs typeface="Calibri"/>
                <a:sym typeface="Calibri"/>
              </a:defRPr>
            </a:lvl7pPr>
            <a:lvl8pPr marL="0" lvl="7" indent="0" algn="r">
              <a:spcBef>
                <a:spcPts val="0"/>
              </a:spcBef>
              <a:buNone/>
              <a:defRPr sz="1200">
                <a:solidFill>
                  <a:srgbClr val="3F3F3F"/>
                </a:solidFill>
                <a:latin typeface="Calibri"/>
                <a:ea typeface="Calibri"/>
                <a:cs typeface="Calibri"/>
                <a:sym typeface="Calibri"/>
              </a:defRPr>
            </a:lvl8pPr>
            <a:lvl9pPr marL="0" lvl="8" indent="0" algn="r">
              <a:spcBef>
                <a:spcPts val="0"/>
              </a:spcBef>
              <a:buNone/>
              <a:defRPr sz="1200">
                <a:solidFill>
                  <a:srgbClr val="3F3F3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Green section slide" type="title">
  <p:cSld name="TITLE">
    <p:spTree>
      <p:nvGrpSpPr>
        <p:cNvPr id="1" name="Shape 41"/>
        <p:cNvGrpSpPr/>
        <p:nvPr/>
      </p:nvGrpSpPr>
      <p:grpSpPr>
        <a:xfrm>
          <a:off x="0" y="0"/>
          <a:ext cx="0" cy="0"/>
          <a:chOff x="0" y="0"/>
          <a:chExt cx="0" cy="0"/>
        </a:xfrm>
      </p:grpSpPr>
      <p:sp>
        <p:nvSpPr>
          <p:cNvPr id="42" name="Google Shape;42;p1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Baloo 2"/>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1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2400"/>
              <a:buNone/>
              <a:defRPr sz="2400"/>
            </a:lvl1pPr>
            <a:lvl2pPr lvl="1" algn="ctr">
              <a:lnSpc>
                <a:spcPct val="90000"/>
              </a:lnSpc>
              <a:spcBef>
                <a:spcPts val="500"/>
              </a:spcBef>
              <a:spcAft>
                <a:spcPts val="0"/>
              </a:spcAft>
              <a:buClr>
                <a:schemeClr val="accent4"/>
              </a:buClr>
              <a:buSzPts val="2000"/>
              <a:buNone/>
              <a:defRPr sz="2000"/>
            </a:lvl2pPr>
            <a:lvl3pPr lvl="2" algn="ctr">
              <a:lnSpc>
                <a:spcPct val="90000"/>
              </a:lnSpc>
              <a:spcBef>
                <a:spcPts val="500"/>
              </a:spcBef>
              <a:spcAft>
                <a:spcPts val="0"/>
              </a:spcAft>
              <a:buClr>
                <a:schemeClr val="accent5"/>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IAPOSITIVE TITRE SIENNA" type="title">
  <p:cSld name="TITLE">
    <p:spTree>
      <p:nvGrpSpPr>
        <p:cNvPr id="1" name="Shape 52"/>
        <p:cNvGrpSpPr/>
        <p:nvPr/>
      </p:nvGrpSpPr>
      <p:grpSpPr>
        <a:xfrm>
          <a:off x="0" y="0"/>
          <a:ext cx="0" cy="0"/>
          <a:chOff x="0" y="0"/>
          <a:chExt cx="0" cy="0"/>
        </a:xfrm>
      </p:grpSpPr>
      <p:sp>
        <p:nvSpPr>
          <p:cNvPr id="53" name="Google Shape;53;p1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lt1"/>
              </a:buClr>
              <a:buSzPts val="6000"/>
              <a:buFont typeface="Baloo 2"/>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4" name="Google Shape;54;p1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accent1"/>
              </a:buClr>
              <a:buSzPts val="2400"/>
              <a:buNone/>
              <a:defRPr sz="2400"/>
            </a:lvl1pPr>
            <a:lvl2pPr lvl="1" algn="ctr">
              <a:lnSpc>
                <a:spcPct val="90000"/>
              </a:lnSpc>
              <a:spcBef>
                <a:spcPts val="500"/>
              </a:spcBef>
              <a:spcAft>
                <a:spcPts val="0"/>
              </a:spcAft>
              <a:buClr>
                <a:srgbClr val="B5DFD8"/>
              </a:buClr>
              <a:buSzPts val="2000"/>
              <a:buNone/>
              <a:defRPr sz="2000"/>
            </a:lvl2pPr>
            <a:lvl3pPr lvl="2" algn="ctr">
              <a:lnSpc>
                <a:spcPct val="90000"/>
              </a:lnSpc>
              <a:spcBef>
                <a:spcPts val="500"/>
              </a:spcBef>
              <a:spcAft>
                <a:spcPts val="0"/>
              </a:spcAft>
              <a:buClr>
                <a:schemeClr val="accent3"/>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 Id="rId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3.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Baloo 2"/>
              <a:buNone/>
              <a:defRPr sz="4400" b="1" i="0" u="none" strike="noStrike" cap="none">
                <a:solidFill>
                  <a:schemeClr val="lt1"/>
                </a:solidFill>
                <a:latin typeface="Baloo 2"/>
                <a:ea typeface="Baloo 2"/>
                <a:cs typeface="Baloo 2"/>
                <a:sym typeface="Baloo 2"/>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90000"/>
              </a:lnSpc>
              <a:spcBef>
                <a:spcPts val="1000"/>
              </a:spcBef>
              <a:spcAft>
                <a:spcPts val="0"/>
              </a:spcAft>
              <a:buClr>
                <a:schemeClr val="accent2"/>
              </a:buClr>
              <a:buSzPts val="3200"/>
              <a:buFont typeface="Arial"/>
              <a:buChar char="•"/>
              <a:defRPr sz="3200" b="0" i="0" u="none" strike="noStrike" cap="none">
                <a:solidFill>
                  <a:schemeClr val="accent2"/>
                </a:solidFill>
                <a:latin typeface="Baloo 2"/>
                <a:ea typeface="Baloo 2"/>
                <a:cs typeface="Baloo 2"/>
                <a:sym typeface="Baloo 2"/>
              </a:defRPr>
            </a:lvl1pPr>
            <a:lvl2pPr marL="914400" marR="0" lvl="1" indent="-381000" algn="l" rtl="0">
              <a:lnSpc>
                <a:spcPct val="90000"/>
              </a:lnSpc>
              <a:spcBef>
                <a:spcPts val="500"/>
              </a:spcBef>
              <a:spcAft>
                <a:spcPts val="0"/>
              </a:spcAft>
              <a:buClr>
                <a:schemeClr val="accent3"/>
              </a:buClr>
              <a:buSzPts val="2400"/>
              <a:buFont typeface="Arial"/>
              <a:buChar char="•"/>
              <a:defRPr sz="2400" b="1" i="0" u="none" strike="noStrike" cap="none">
                <a:solidFill>
                  <a:schemeClr val="accent3"/>
                </a:solidFill>
                <a:latin typeface="Avenir"/>
                <a:ea typeface="Avenir"/>
                <a:cs typeface="Avenir"/>
                <a:sym typeface="Avenir"/>
              </a:defRPr>
            </a:lvl2pPr>
            <a:lvl3pPr marL="1371600" marR="0" lvl="2" indent="-355600" algn="l" rtl="0">
              <a:lnSpc>
                <a:spcPct val="90000"/>
              </a:lnSpc>
              <a:spcBef>
                <a:spcPts val="500"/>
              </a:spcBef>
              <a:spcAft>
                <a:spcPts val="0"/>
              </a:spcAft>
              <a:buClr>
                <a:schemeClr val="accent4"/>
              </a:buClr>
              <a:buSzPts val="2000"/>
              <a:buFont typeface="Arial"/>
              <a:buChar char="•"/>
              <a:defRPr sz="2000" b="0" i="0" u="none" strike="noStrike" cap="none">
                <a:solidFill>
                  <a:schemeClr val="accent4"/>
                </a:solidFill>
                <a:latin typeface="Avenir"/>
                <a:ea typeface="Avenir"/>
                <a:cs typeface="Avenir"/>
                <a:sym typeface="Avenir"/>
              </a:defRPr>
            </a:lvl3pPr>
            <a:lvl4pPr marL="1828800" marR="0" lvl="3" indent="-342900" algn="l" rtl="0">
              <a:lnSpc>
                <a:spcPct val="90000"/>
              </a:lnSpc>
              <a:spcBef>
                <a:spcPts val="500"/>
              </a:spcBef>
              <a:spcAft>
                <a:spcPts val="0"/>
              </a:spcAft>
              <a:buClr>
                <a:schemeClr val="lt2"/>
              </a:buClr>
              <a:buSzPts val="1800"/>
              <a:buFont typeface="Arial"/>
              <a:buChar char="•"/>
              <a:defRPr sz="1800" b="0" i="0" u="none" strike="noStrike" cap="none">
                <a:solidFill>
                  <a:schemeClr val="lt2"/>
                </a:solidFill>
                <a:latin typeface="Avenir"/>
                <a:ea typeface="Avenir"/>
                <a:cs typeface="Avenir"/>
                <a:sym typeface="Avenir"/>
              </a:defRPr>
            </a:lvl4pPr>
            <a:lvl5pPr marL="2286000" marR="0" lvl="4" indent="-342900" algn="l" rtl="0">
              <a:lnSpc>
                <a:spcPct val="90000"/>
              </a:lnSpc>
              <a:spcBef>
                <a:spcPts val="500"/>
              </a:spcBef>
              <a:spcAft>
                <a:spcPts val="0"/>
              </a:spcAft>
              <a:buClr>
                <a:schemeClr val="lt2"/>
              </a:buClr>
              <a:buSzPts val="1800"/>
              <a:buFont typeface="Arial"/>
              <a:buChar char="•"/>
              <a:defRPr sz="1800" b="0" i="0" u="none" strike="noStrike" cap="none">
                <a:solidFill>
                  <a:schemeClr val="lt2"/>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1"/>
          <p:cNvSpPr/>
          <p:nvPr/>
        </p:nvSpPr>
        <p:spPr>
          <a:xfrm>
            <a:off x="0" y="5953125"/>
            <a:ext cx="12192000" cy="904876"/>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13" name="Google Shape;13;p11"/>
          <p:cNvPicPr preferRelativeResize="0"/>
          <p:nvPr/>
        </p:nvPicPr>
        <p:blipFill rotWithShape="1">
          <a:blip r:embed="rId3">
            <a:alphaModFix/>
          </a:blip>
          <a:srcRect/>
          <a:stretch/>
        </p:blipFill>
        <p:spPr>
          <a:xfrm>
            <a:off x="11018234" y="5797214"/>
            <a:ext cx="986030" cy="1003089"/>
          </a:xfrm>
          <a:prstGeom prst="rect">
            <a:avLst/>
          </a:prstGeom>
          <a:noFill/>
          <a:ln>
            <a:noFill/>
          </a:ln>
        </p:spPr>
      </p:pic>
      <p:grpSp>
        <p:nvGrpSpPr>
          <p:cNvPr id="14" name="Google Shape;14;p11"/>
          <p:cNvGrpSpPr/>
          <p:nvPr/>
        </p:nvGrpSpPr>
        <p:grpSpPr>
          <a:xfrm>
            <a:off x="3300412" y="6176965"/>
            <a:ext cx="6207385" cy="430887"/>
            <a:chOff x="3207671" y="6044540"/>
            <a:chExt cx="6381406" cy="475873"/>
          </a:xfrm>
        </p:grpSpPr>
        <p:sp>
          <p:nvSpPr>
            <p:cNvPr id="15" name="Google Shape;15;p11"/>
            <p:cNvSpPr txBox="1"/>
            <p:nvPr/>
          </p:nvSpPr>
          <p:spPr>
            <a:xfrm>
              <a:off x="3952256" y="6044540"/>
              <a:ext cx="5636821" cy="47587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050"/>
                <a:buFont typeface="Avenir"/>
                <a:buNone/>
              </a:pPr>
              <a:r>
                <a:rPr lang="en-GB" sz="1050" b="0" i="0" u="none" strike="noStrike" cap="none">
                  <a:solidFill>
                    <a:srgbClr val="7F7F7F"/>
                  </a:solidFill>
                  <a:latin typeface="Avenir"/>
                  <a:ea typeface="Avenir"/>
                  <a:cs typeface="Avenir"/>
                  <a:sym typeface="Avenir"/>
                </a:rPr>
                <a:t>This project has received funding from the European Union’s Horizon 2020 research and innovation programme under grant agreement no. 101015990</a:t>
              </a:r>
              <a:endParaRPr sz="1050" b="0" i="0" u="none" strike="noStrike" cap="none">
                <a:solidFill>
                  <a:srgbClr val="7F7F7F"/>
                </a:solidFill>
                <a:latin typeface="Avenir"/>
                <a:ea typeface="Avenir"/>
                <a:cs typeface="Avenir"/>
                <a:sym typeface="Avenir"/>
              </a:endParaRPr>
            </a:p>
          </p:txBody>
        </p:sp>
        <p:pic>
          <p:nvPicPr>
            <p:cNvPr id="16" name="Google Shape;16;p11"/>
            <p:cNvPicPr preferRelativeResize="0"/>
            <p:nvPr/>
          </p:nvPicPr>
          <p:blipFill rotWithShape="1">
            <a:blip r:embed="rId4">
              <a:alphaModFix/>
            </a:blip>
            <a:srcRect l="1642" t="2915" r="2040" b="2916"/>
            <a:stretch/>
          </p:blipFill>
          <p:spPr>
            <a:xfrm>
              <a:off x="3207671" y="6113202"/>
              <a:ext cx="499393" cy="329323"/>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2"/>
        </a:solidFill>
        <a:effectLst/>
      </p:bgPr>
    </p:bg>
    <p:spTree>
      <p:nvGrpSpPr>
        <p:cNvPr id="1" name="Shape 20"/>
        <p:cNvGrpSpPr/>
        <p:nvPr/>
      </p:nvGrpSpPr>
      <p:grpSpPr>
        <a:xfrm>
          <a:off x="0" y="0"/>
          <a:ext cx="0" cy="0"/>
          <a:chOff x="0" y="0"/>
          <a:chExt cx="0" cy="0"/>
        </a:xfrm>
      </p:grpSpPr>
      <p:pic>
        <p:nvPicPr>
          <p:cNvPr id="21" name="Google Shape;21;p13"/>
          <p:cNvPicPr preferRelativeResize="0"/>
          <p:nvPr/>
        </p:nvPicPr>
        <p:blipFill rotWithShape="1">
          <a:blip r:embed="rId3">
            <a:alphaModFix/>
          </a:blip>
          <a:srcRect l="60715"/>
          <a:stretch/>
        </p:blipFill>
        <p:spPr>
          <a:xfrm>
            <a:off x="-257175" y="-3507312"/>
            <a:ext cx="1107237" cy="9565722"/>
          </a:xfrm>
          <a:prstGeom prst="rect">
            <a:avLst/>
          </a:prstGeom>
          <a:noFill/>
          <a:ln>
            <a:noFill/>
          </a:ln>
        </p:spPr>
      </p:pic>
      <p:sp>
        <p:nvSpPr>
          <p:cNvPr id="22" name="Google Shape;22;p13"/>
          <p:cNvSpPr txBox="1">
            <a:spLocks noGrp="1"/>
          </p:cNvSpPr>
          <p:nvPr>
            <p:ph type="title"/>
          </p:nvPr>
        </p:nvSpPr>
        <p:spPr>
          <a:xfrm>
            <a:off x="2214622" y="365125"/>
            <a:ext cx="9139177"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accent1"/>
              </a:buClr>
              <a:buSzPts val="4400"/>
              <a:buFont typeface="Calibri"/>
              <a:buNone/>
              <a:defRPr sz="4400" b="1" i="0" u="none" strike="noStrike" cap="none">
                <a:solidFill>
                  <a:schemeClr val="accent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13"/>
          <p:cNvSpPr txBox="1">
            <a:spLocks noGrp="1"/>
          </p:cNvSpPr>
          <p:nvPr>
            <p:ph type="body" idx="1"/>
          </p:nvPr>
        </p:nvSpPr>
        <p:spPr>
          <a:xfrm>
            <a:off x="2214622" y="1825625"/>
            <a:ext cx="9139178" cy="3173095"/>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90000"/>
              </a:lnSpc>
              <a:spcBef>
                <a:spcPts val="1000"/>
              </a:spcBef>
              <a:spcAft>
                <a:spcPts val="0"/>
              </a:spcAft>
              <a:buClr>
                <a:schemeClr val="accent4"/>
              </a:buClr>
              <a:buSzPts val="3200"/>
              <a:buFont typeface="Arial"/>
              <a:buChar char="•"/>
              <a:defRPr sz="3200" b="0" i="0" u="none" strike="noStrike" cap="none">
                <a:solidFill>
                  <a:schemeClr val="accent4"/>
                </a:solidFill>
                <a:latin typeface="Baloo 2"/>
                <a:ea typeface="Baloo 2"/>
                <a:cs typeface="Baloo 2"/>
                <a:sym typeface="Baloo 2"/>
              </a:defRPr>
            </a:lvl1pPr>
            <a:lvl2pPr marL="914400" marR="0" lvl="1" indent="-381000" algn="l" rtl="0">
              <a:lnSpc>
                <a:spcPct val="90000"/>
              </a:lnSpc>
              <a:spcBef>
                <a:spcPts val="500"/>
              </a:spcBef>
              <a:spcAft>
                <a:spcPts val="0"/>
              </a:spcAft>
              <a:buClr>
                <a:srgbClr val="4DAFA0"/>
              </a:buClr>
              <a:buSzPts val="2400"/>
              <a:buFont typeface="Arial"/>
              <a:buChar char="•"/>
              <a:defRPr sz="2400" b="1" i="0" u="none" strike="noStrike" cap="none">
                <a:solidFill>
                  <a:srgbClr val="4DAFA0"/>
                </a:solidFill>
                <a:latin typeface="Avenir"/>
                <a:ea typeface="Avenir"/>
                <a:cs typeface="Avenir"/>
                <a:sym typeface="Avenir"/>
              </a:defRPr>
            </a:lvl2pPr>
            <a:lvl3pPr marL="1371600" marR="0" lvl="2" indent="-355600" algn="l" rtl="0">
              <a:lnSpc>
                <a:spcPct val="90000"/>
              </a:lnSpc>
              <a:spcBef>
                <a:spcPts val="500"/>
              </a:spcBef>
              <a:spcAft>
                <a:spcPts val="0"/>
              </a:spcAft>
              <a:buClr>
                <a:schemeClr val="accent3"/>
              </a:buClr>
              <a:buSzPts val="2000"/>
              <a:buFont typeface="Arial"/>
              <a:buChar char="•"/>
              <a:defRPr sz="2000" b="0" i="0" u="none" strike="noStrike" cap="none">
                <a:solidFill>
                  <a:schemeClr val="accent3"/>
                </a:solidFill>
                <a:latin typeface="Avenir"/>
                <a:ea typeface="Avenir"/>
                <a:cs typeface="Avenir"/>
                <a:sym typeface="Avenir"/>
              </a:defRPr>
            </a:lvl3pPr>
            <a:lvl4pPr marL="1828800" marR="0" lvl="3" indent="-342900" algn="l" rtl="0">
              <a:lnSpc>
                <a:spcPct val="90000"/>
              </a:lnSpc>
              <a:spcBef>
                <a:spcPts val="500"/>
              </a:spcBef>
              <a:spcAft>
                <a:spcPts val="0"/>
              </a:spcAft>
              <a:buClr>
                <a:srgbClr val="7F7F7F"/>
              </a:buClr>
              <a:buSzPts val="1800"/>
              <a:buFont typeface="Arial"/>
              <a:buChar char="•"/>
              <a:defRPr sz="1800" b="0" i="0" u="none" strike="noStrike" cap="none">
                <a:solidFill>
                  <a:srgbClr val="7F7F7F"/>
                </a:solidFill>
                <a:latin typeface="Avenir"/>
                <a:ea typeface="Avenir"/>
                <a:cs typeface="Avenir"/>
                <a:sym typeface="Avenir"/>
              </a:defRPr>
            </a:lvl4pPr>
            <a:lvl5pPr marL="2286000" marR="0" lvl="4" indent="-342900" algn="l" rtl="0">
              <a:lnSpc>
                <a:spcPct val="90000"/>
              </a:lnSpc>
              <a:spcBef>
                <a:spcPts val="500"/>
              </a:spcBef>
              <a:spcAft>
                <a:spcPts val="0"/>
              </a:spcAft>
              <a:buClr>
                <a:srgbClr val="7F7F7F"/>
              </a:buClr>
              <a:buSzPts val="1800"/>
              <a:buFont typeface="Arial"/>
              <a:buChar char="•"/>
              <a:defRPr sz="1800" b="0" i="0" u="none" strike="noStrike" cap="none">
                <a:solidFill>
                  <a:srgbClr val="7F7F7F"/>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4" name="Google Shape;24;p13"/>
          <p:cNvPicPr preferRelativeResize="0"/>
          <p:nvPr/>
        </p:nvPicPr>
        <p:blipFill rotWithShape="1">
          <a:blip r:embed="rId4">
            <a:alphaModFix/>
          </a:blip>
          <a:srcRect/>
          <a:stretch/>
        </p:blipFill>
        <p:spPr>
          <a:xfrm>
            <a:off x="11018234" y="5672926"/>
            <a:ext cx="986030" cy="1003089"/>
          </a:xfrm>
          <a:prstGeom prst="rect">
            <a:avLst/>
          </a:prstGeom>
          <a:noFill/>
          <a:ln>
            <a:noFill/>
          </a:ln>
        </p:spPr>
      </p:pic>
      <p:sp>
        <p:nvSpPr>
          <p:cNvPr id="25" name="Google Shape;25;p13"/>
          <p:cNvSpPr txBox="1">
            <a:spLocks noGrp="1"/>
          </p:cNvSpPr>
          <p:nvPr>
            <p:ph type="dt" idx="10"/>
          </p:nvPr>
        </p:nvSpPr>
        <p:spPr>
          <a:xfrm>
            <a:off x="812543" y="614108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3F3F3F"/>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6" name="Google Shape;26;p13"/>
          <p:cNvSpPr txBox="1">
            <a:spLocks noGrp="1"/>
          </p:cNvSpPr>
          <p:nvPr>
            <p:ph type="sldNum" idx="12"/>
          </p:nvPr>
        </p:nvSpPr>
        <p:spPr>
          <a:xfrm>
            <a:off x="323850" y="6141080"/>
            <a:ext cx="488693" cy="30992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3F3F3F"/>
                </a:solidFill>
                <a:latin typeface="Calibri"/>
                <a:ea typeface="Calibri"/>
                <a:cs typeface="Calibri"/>
                <a:sym typeface="Calibri"/>
              </a:defRPr>
            </a:lvl1pPr>
            <a:lvl2pPr marL="0" marR="0" lvl="1" indent="0" algn="r" rtl="0">
              <a:spcBef>
                <a:spcPts val="0"/>
              </a:spcBef>
              <a:buNone/>
              <a:defRPr sz="1200" b="0" i="0" u="none" strike="noStrike" cap="none">
                <a:solidFill>
                  <a:srgbClr val="3F3F3F"/>
                </a:solidFill>
                <a:latin typeface="Calibri"/>
                <a:ea typeface="Calibri"/>
                <a:cs typeface="Calibri"/>
                <a:sym typeface="Calibri"/>
              </a:defRPr>
            </a:lvl2pPr>
            <a:lvl3pPr marL="0" marR="0" lvl="2" indent="0" algn="r" rtl="0">
              <a:spcBef>
                <a:spcPts val="0"/>
              </a:spcBef>
              <a:buNone/>
              <a:defRPr sz="1200" b="0" i="0" u="none" strike="noStrike" cap="none">
                <a:solidFill>
                  <a:srgbClr val="3F3F3F"/>
                </a:solidFill>
                <a:latin typeface="Calibri"/>
                <a:ea typeface="Calibri"/>
                <a:cs typeface="Calibri"/>
                <a:sym typeface="Calibri"/>
              </a:defRPr>
            </a:lvl3pPr>
            <a:lvl4pPr marL="0" marR="0" lvl="3" indent="0" algn="r" rtl="0">
              <a:spcBef>
                <a:spcPts val="0"/>
              </a:spcBef>
              <a:buNone/>
              <a:defRPr sz="1200" b="0" i="0" u="none" strike="noStrike" cap="none">
                <a:solidFill>
                  <a:srgbClr val="3F3F3F"/>
                </a:solidFill>
                <a:latin typeface="Calibri"/>
                <a:ea typeface="Calibri"/>
                <a:cs typeface="Calibri"/>
                <a:sym typeface="Calibri"/>
              </a:defRPr>
            </a:lvl4pPr>
            <a:lvl5pPr marL="0" marR="0" lvl="4" indent="0" algn="r" rtl="0">
              <a:spcBef>
                <a:spcPts val="0"/>
              </a:spcBef>
              <a:buNone/>
              <a:defRPr sz="1200" b="0" i="0" u="none" strike="noStrike" cap="none">
                <a:solidFill>
                  <a:srgbClr val="3F3F3F"/>
                </a:solidFill>
                <a:latin typeface="Calibri"/>
                <a:ea typeface="Calibri"/>
                <a:cs typeface="Calibri"/>
                <a:sym typeface="Calibri"/>
              </a:defRPr>
            </a:lvl5pPr>
            <a:lvl6pPr marL="0" marR="0" lvl="5" indent="0" algn="r" rtl="0">
              <a:spcBef>
                <a:spcPts val="0"/>
              </a:spcBef>
              <a:buNone/>
              <a:defRPr sz="1200" b="0" i="0" u="none" strike="noStrike" cap="none">
                <a:solidFill>
                  <a:srgbClr val="3F3F3F"/>
                </a:solidFill>
                <a:latin typeface="Calibri"/>
                <a:ea typeface="Calibri"/>
                <a:cs typeface="Calibri"/>
                <a:sym typeface="Calibri"/>
              </a:defRPr>
            </a:lvl6pPr>
            <a:lvl7pPr marL="0" marR="0" lvl="6" indent="0" algn="r" rtl="0">
              <a:spcBef>
                <a:spcPts val="0"/>
              </a:spcBef>
              <a:buNone/>
              <a:defRPr sz="1200" b="0" i="0" u="none" strike="noStrike" cap="none">
                <a:solidFill>
                  <a:srgbClr val="3F3F3F"/>
                </a:solidFill>
                <a:latin typeface="Calibri"/>
                <a:ea typeface="Calibri"/>
                <a:cs typeface="Calibri"/>
                <a:sym typeface="Calibri"/>
              </a:defRPr>
            </a:lvl7pPr>
            <a:lvl8pPr marL="0" marR="0" lvl="7" indent="0" algn="r" rtl="0">
              <a:spcBef>
                <a:spcPts val="0"/>
              </a:spcBef>
              <a:buNone/>
              <a:defRPr sz="1200" b="0" i="0" u="none" strike="noStrike" cap="none">
                <a:solidFill>
                  <a:srgbClr val="3F3F3F"/>
                </a:solidFill>
                <a:latin typeface="Calibri"/>
                <a:ea typeface="Calibri"/>
                <a:cs typeface="Calibri"/>
                <a:sym typeface="Calibri"/>
              </a:defRPr>
            </a:lvl8pPr>
            <a:lvl9pPr marL="0" marR="0" lvl="8" indent="0" algn="r" rtl="0">
              <a:spcBef>
                <a:spcPts val="0"/>
              </a:spcBef>
              <a:buNone/>
              <a:defRPr sz="1200" b="0" i="0" u="none" strike="noStrike" cap="none">
                <a:solidFill>
                  <a:srgbClr val="3F3F3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52"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Shape 36"/>
        <p:cNvGrpSpPr/>
        <p:nvPr/>
      </p:nvGrpSpPr>
      <p:grpSpPr>
        <a:xfrm>
          <a:off x="0" y="0"/>
          <a:ext cx="0" cy="0"/>
          <a:chOff x="0" y="0"/>
          <a:chExt cx="0" cy="0"/>
        </a:xfrm>
      </p:grpSpPr>
      <p:sp>
        <p:nvSpPr>
          <p:cNvPr id="37" name="Google Shape;37;p1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Baloo 2"/>
              <a:buNone/>
              <a:defRPr sz="4400" b="1" i="0" u="none" strike="noStrike" cap="none">
                <a:solidFill>
                  <a:schemeClr val="lt1"/>
                </a:solidFill>
                <a:latin typeface="Baloo 2"/>
                <a:ea typeface="Baloo 2"/>
                <a:cs typeface="Baloo 2"/>
                <a:sym typeface="Baloo 2"/>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8" name="Google Shape;38;p15"/>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90000"/>
              </a:lnSpc>
              <a:spcBef>
                <a:spcPts val="1000"/>
              </a:spcBef>
              <a:spcAft>
                <a:spcPts val="0"/>
              </a:spcAft>
              <a:buClr>
                <a:schemeClr val="accent1"/>
              </a:buClr>
              <a:buSzPts val="3200"/>
              <a:buFont typeface="Arial"/>
              <a:buChar char="•"/>
              <a:defRPr sz="3200" b="0" i="0" u="none" strike="noStrike" cap="none">
                <a:solidFill>
                  <a:schemeClr val="accent1"/>
                </a:solidFill>
                <a:latin typeface="Baloo 2"/>
                <a:ea typeface="Baloo 2"/>
                <a:cs typeface="Baloo 2"/>
                <a:sym typeface="Baloo 2"/>
              </a:defRPr>
            </a:lvl1pPr>
            <a:lvl2pPr marL="914400" marR="0" lvl="1" indent="-381000" algn="l" rtl="0">
              <a:lnSpc>
                <a:spcPct val="90000"/>
              </a:lnSpc>
              <a:spcBef>
                <a:spcPts val="500"/>
              </a:spcBef>
              <a:spcAft>
                <a:spcPts val="0"/>
              </a:spcAft>
              <a:buClr>
                <a:schemeClr val="accent4"/>
              </a:buClr>
              <a:buSzPts val="2400"/>
              <a:buFont typeface="Arial"/>
              <a:buChar char="•"/>
              <a:defRPr sz="2400" b="1" i="0" u="none" strike="noStrike" cap="none">
                <a:solidFill>
                  <a:schemeClr val="accent4"/>
                </a:solidFill>
                <a:latin typeface="Avenir"/>
                <a:ea typeface="Avenir"/>
                <a:cs typeface="Avenir"/>
                <a:sym typeface="Avenir"/>
              </a:defRPr>
            </a:lvl2pPr>
            <a:lvl3pPr marL="1371600" marR="0" lvl="2" indent="-355600" algn="l" rtl="0">
              <a:lnSpc>
                <a:spcPct val="90000"/>
              </a:lnSpc>
              <a:spcBef>
                <a:spcPts val="500"/>
              </a:spcBef>
              <a:spcAft>
                <a:spcPts val="0"/>
              </a:spcAft>
              <a:buClr>
                <a:schemeClr val="accent5"/>
              </a:buClr>
              <a:buSzPts val="2000"/>
              <a:buFont typeface="Arial"/>
              <a:buChar char="•"/>
              <a:defRPr sz="2000" b="0" i="0" u="none" strike="noStrike" cap="none">
                <a:solidFill>
                  <a:schemeClr val="accent5"/>
                </a:solidFill>
                <a:latin typeface="Avenir"/>
                <a:ea typeface="Avenir"/>
                <a:cs typeface="Avenir"/>
                <a:sym typeface="Avenir"/>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 name="Google Shape;39;p15"/>
          <p:cNvSpPr/>
          <p:nvPr/>
        </p:nvSpPr>
        <p:spPr>
          <a:xfrm>
            <a:off x="10629177" y="5342772"/>
            <a:ext cx="1797133" cy="1797133"/>
          </a:xfrm>
          <a:prstGeom prst="ellipse">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40" name="Google Shape;40;p15"/>
          <p:cNvPicPr preferRelativeResize="0"/>
          <p:nvPr/>
        </p:nvPicPr>
        <p:blipFill rotWithShape="1">
          <a:blip r:embed="rId3">
            <a:alphaModFix/>
          </a:blip>
          <a:srcRect/>
          <a:stretch/>
        </p:blipFill>
        <p:spPr>
          <a:xfrm>
            <a:off x="11018234" y="5672926"/>
            <a:ext cx="986030" cy="1003089"/>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4"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4"/>
        </a:solidFill>
        <a:effectLst/>
      </p:bgPr>
    </p:bg>
    <p:spTree>
      <p:nvGrpSpPr>
        <p:cNvPr id="1" name="Shape 44"/>
        <p:cNvGrpSpPr/>
        <p:nvPr/>
      </p:nvGrpSpPr>
      <p:grpSpPr>
        <a:xfrm>
          <a:off x="0" y="0"/>
          <a:ext cx="0" cy="0"/>
          <a:chOff x="0" y="0"/>
          <a:chExt cx="0" cy="0"/>
        </a:xfrm>
      </p:grpSpPr>
      <p:sp>
        <p:nvSpPr>
          <p:cNvPr id="45" name="Google Shape;45;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Baloo 2"/>
              <a:buNone/>
              <a:defRPr sz="4400" b="1" i="0" u="none" strike="noStrike" cap="none">
                <a:solidFill>
                  <a:schemeClr val="lt1"/>
                </a:solidFill>
                <a:latin typeface="Baloo 2"/>
                <a:ea typeface="Baloo 2"/>
                <a:cs typeface="Baloo 2"/>
                <a:sym typeface="Baloo 2"/>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6" name="Google Shape;46;p1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31800" algn="l" rtl="0">
              <a:lnSpc>
                <a:spcPct val="90000"/>
              </a:lnSpc>
              <a:spcBef>
                <a:spcPts val="1000"/>
              </a:spcBef>
              <a:spcAft>
                <a:spcPts val="0"/>
              </a:spcAft>
              <a:buClr>
                <a:schemeClr val="accent1"/>
              </a:buClr>
              <a:buSzPts val="3200"/>
              <a:buFont typeface="Arial"/>
              <a:buChar char="•"/>
              <a:defRPr sz="3200" b="0" i="0" u="none" strike="noStrike" cap="none">
                <a:solidFill>
                  <a:schemeClr val="accent1"/>
                </a:solidFill>
                <a:latin typeface="Baloo 2"/>
                <a:ea typeface="Baloo 2"/>
                <a:cs typeface="Baloo 2"/>
                <a:sym typeface="Baloo 2"/>
              </a:defRPr>
            </a:lvl1pPr>
            <a:lvl2pPr marL="914400" marR="0" lvl="1" indent="-381000" algn="l" rtl="0">
              <a:lnSpc>
                <a:spcPct val="90000"/>
              </a:lnSpc>
              <a:spcBef>
                <a:spcPts val="500"/>
              </a:spcBef>
              <a:spcAft>
                <a:spcPts val="0"/>
              </a:spcAft>
              <a:buClr>
                <a:srgbClr val="B5DFD8"/>
              </a:buClr>
              <a:buSzPts val="2400"/>
              <a:buFont typeface="Arial"/>
              <a:buChar char="•"/>
              <a:defRPr sz="2400" b="1" i="0" u="none" strike="noStrike" cap="none">
                <a:solidFill>
                  <a:srgbClr val="B5DFD8"/>
                </a:solidFill>
                <a:latin typeface="Avenir"/>
                <a:ea typeface="Avenir"/>
                <a:cs typeface="Avenir"/>
                <a:sym typeface="Avenir"/>
              </a:defRPr>
            </a:lvl2pPr>
            <a:lvl3pPr marL="1371600" marR="0" lvl="2" indent="-355600" algn="l" rtl="0">
              <a:lnSpc>
                <a:spcPct val="90000"/>
              </a:lnSpc>
              <a:spcBef>
                <a:spcPts val="500"/>
              </a:spcBef>
              <a:spcAft>
                <a:spcPts val="0"/>
              </a:spcAft>
              <a:buClr>
                <a:schemeClr val="accent3"/>
              </a:buClr>
              <a:buSzPts val="2000"/>
              <a:buFont typeface="Arial"/>
              <a:buChar char="•"/>
              <a:defRPr sz="2000" b="0" i="0" u="none" strike="noStrike" cap="none">
                <a:solidFill>
                  <a:schemeClr val="accent3"/>
                </a:solidFill>
                <a:latin typeface="Avenir"/>
                <a:ea typeface="Avenir"/>
                <a:cs typeface="Avenir"/>
                <a:sym typeface="Avenir"/>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 name="Google Shape;47;p18"/>
          <p:cNvSpPr/>
          <p:nvPr/>
        </p:nvSpPr>
        <p:spPr>
          <a:xfrm>
            <a:off x="0" y="5854911"/>
            <a:ext cx="12192000" cy="100309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pic>
        <p:nvPicPr>
          <p:cNvPr id="48" name="Google Shape;48;p18"/>
          <p:cNvPicPr preferRelativeResize="0"/>
          <p:nvPr/>
        </p:nvPicPr>
        <p:blipFill rotWithShape="1">
          <a:blip r:embed="rId3">
            <a:alphaModFix/>
          </a:blip>
          <a:srcRect/>
          <a:stretch/>
        </p:blipFill>
        <p:spPr>
          <a:xfrm>
            <a:off x="11018234" y="5770582"/>
            <a:ext cx="986030" cy="1003089"/>
          </a:xfrm>
          <a:prstGeom prst="rect">
            <a:avLst/>
          </a:prstGeom>
          <a:noFill/>
          <a:ln>
            <a:noFill/>
          </a:ln>
        </p:spPr>
      </p:pic>
      <p:grpSp>
        <p:nvGrpSpPr>
          <p:cNvPr id="49" name="Google Shape;49;p18"/>
          <p:cNvGrpSpPr/>
          <p:nvPr/>
        </p:nvGrpSpPr>
        <p:grpSpPr>
          <a:xfrm>
            <a:off x="3333307" y="6161018"/>
            <a:ext cx="6174490" cy="400110"/>
            <a:chOff x="3414587" y="6081116"/>
            <a:chExt cx="6174490" cy="400110"/>
          </a:xfrm>
        </p:grpSpPr>
        <p:sp>
          <p:nvSpPr>
            <p:cNvPr id="50" name="Google Shape;50;p18"/>
            <p:cNvSpPr txBox="1"/>
            <p:nvPr/>
          </p:nvSpPr>
          <p:spPr>
            <a:xfrm>
              <a:off x="3952256" y="6081116"/>
              <a:ext cx="5636821" cy="40011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7F7F7F"/>
                </a:buClr>
                <a:buSzPts val="1000"/>
                <a:buFont typeface="Avenir"/>
                <a:buNone/>
              </a:pPr>
              <a:r>
                <a:rPr lang="en-GB" sz="1000" b="0" i="0">
                  <a:solidFill>
                    <a:srgbClr val="7F7F7F"/>
                  </a:solidFill>
                  <a:latin typeface="Avenir"/>
                  <a:ea typeface="Avenir"/>
                  <a:cs typeface="Avenir"/>
                  <a:sym typeface="Avenir"/>
                </a:rPr>
                <a:t>This project has received funding from the European Union’s Horizon 2020 </a:t>
              </a:r>
              <a:br>
                <a:rPr lang="en-GB" sz="1000" b="0" i="0">
                  <a:solidFill>
                    <a:srgbClr val="7F7F7F"/>
                  </a:solidFill>
                  <a:latin typeface="Avenir"/>
                  <a:ea typeface="Avenir"/>
                  <a:cs typeface="Avenir"/>
                  <a:sym typeface="Avenir"/>
                </a:rPr>
              </a:br>
              <a:r>
                <a:rPr lang="en-GB" sz="1000" b="0" i="0">
                  <a:solidFill>
                    <a:srgbClr val="7F7F7F"/>
                  </a:solidFill>
                  <a:latin typeface="Avenir"/>
                  <a:ea typeface="Avenir"/>
                  <a:cs typeface="Avenir"/>
                  <a:sym typeface="Avenir"/>
                </a:rPr>
                <a:t>research  and innovation programme under grant agreement no. 101015990</a:t>
              </a:r>
              <a:endParaRPr sz="1000" b="0" i="0">
                <a:solidFill>
                  <a:srgbClr val="7F7F7F"/>
                </a:solidFill>
                <a:latin typeface="Avenir"/>
                <a:ea typeface="Avenir"/>
                <a:cs typeface="Avenir"/>
                <a:sym typeface="Avenir"/>
              </a:endParaRPr>
            </a:p>
          </p:txBody>
        </p:sp>
        <p:pic>
          <p:nvPicPr>
            <p:cNvPr id="51" name="Google Shape;51;p18"/>
            <p:cNvPicPr preferRelativeResize="0"/>
            <p:nvPr/>
          </p:nvPicPr>
          <p:blipFill rotWithShape="1">
            <a:blip r:embed="rId4">
              <a:alphaModFix/>
            </a:blip>
            <a:srcRect l="1642" t="2915" r="2040" b="2916"/>
            <a:stretch/>
          </p:blipFill>
          <p:spPr>
            <a:xfrm>
              <a:off x="3414587" y="6097061"/>
              <a:ext cx="537669" cy="354563"/>
            </a:xfrm>
            <a:prstGeom prst="rect">
              <a:avLst/>
            </a:prstGeom>
            <a:noFill/>
            <a:ln>
              <a:noFill/>
            </a:ln>
          </p:spPr>
        </p:pic>
      </p:grpSp>
    </p:spTree>
  </p:cSld>
  <p:clrMap bg1="lt1" tx1="dk1" bg2="dk2" tx2="lt2" accent1="accent1" accent2="accent2" accent3="accent3" accent4="accent4" accent5="accent5" accent6="accent6" hlink="hlink" folHlink="folHlink"/>
  <p:sldLayoutIdLst>
    <p:sldLayoutId id="2147483656"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6.xml"/></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chart" Target="../charts/chart10.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chart" Target="../charts/char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chart" Target="../charts/char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chart" Target="../charts/chart13.xml"/><Relationship Id="rId4"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6.xml"/><Relationship Id="rId1" Type="http://schemas.openxmlformats.org/officeDocument/2006/relationships/slideLayout" Target="../slideLayouts/slideLayout2.xml"/><Relationship Id="rId5" Type="http://schemas.openxmlformats.org/officeDocument/2006/relationships/chart" Target="../charts/chart14.xml"/><Relationship Id="rId4" Type="http://schemas.openxmlformats.org/officeDocument/2006/relationships/image" Target="../media/image27.png"/></Relationships>
</file>

<file path=ppt/slides/_rels/slide2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8.png"/><Relationship Id="rId11" Type="http://schemas.openxmlformats.org/officeDocument/2006/relationships/image" Target="../media/image13.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3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11" Type="http://schemas.openxmlformats.org/officeDocument/2006/relationships/image" Target="../media/image22.png"/><Relationship Id="rId5" Type="http://schemas.openxmlformats.org/officeDocument/2006/relationships/image" Target="../media/image16.png"/><Relationship Id="rId10" Type="http://schemas.openxmlformats.org/officeDocument/2006/relationships/image" Target="../media/image21.png"/><Relationship Id="rId4" Type="http://schemas.openxmlformats.org/officeDocument/2006/relationships/image" Target="../media/image15.png"/><Relationship Id="rId9"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chart" Target="../charts/char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8"/>
        <p:cNvGrpSpPr/>
        <p:nvPr/>
      </p:nvGrpSpPr>
      <p:grpSpPr>
        <a:xfrm>
          <a:off x="0" y="0"/>
          <a:ext cx="0" cy="0"/>
          <a:chOff x="0" y="0"/>
          <a:chExt cx="0" cy="0"/>
        </a:xfrm>
      </p:grpSpPr>
      <p:sp>
        <p:nvSpPr>
          <p:cNvPr id="59" name="Google Shape;59;p1"/>
          <p:cNvSpPr txBox="1">
            <a:spLocks noGrp="1"/>
          </p:cNvSpPr>
          <p:nvPr>
            <p:ph type="subTitle" idx="1"/>
          </p:nvPr>
        </p:nvSpPr>
        <p:spPr>
          <a:xfrm>
            <a:off x="311048" y="2686438"/>
            <a:ext cx="11445523" cy="2151891"/>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4DAFA0"/>
              </a:buClr>
              <a:buSzPts val="3200"/>
              <a:buNone/>
            </a:pPr>
            <a:r>
              <a:rPr lang="en-IE" sz="3200" b="1" dirty="0">
                <a:solidFill>
                  <a:srgbClr val="4DAFA0"/>
                </a:solidFill>
                <a:latin typeface="Avenir Black" panose="02000503020000020003"/>
                <a:ea typeface="Calibri"/>
                <a:cs typeface="Calibri"/>
                <a:sym typeface="Calibri"/>
              </a:rPr>
              <a:t>COVID-19 pandemic in Ireland from gender+ perspective: lockdown policies, employment, and care</a:t>
            </a:r>
          </a:p>
          <a:p>
            <a:pPr marL="0" marR="0" lvl="0" indent="0" algn="ctr" rtl="0">
              <a:spcBef>
                <a:spcPts val="0"/>
              </a:spcBef>
              <a:spcAft>
                <a:spcPts val="0"/>
              </a:spcAft>
              <a:buNone/>
            </a:pPr>
            <a:endParaRPr lang="en-IE" sz="2800" b="0" i="0" u="none" strike="noStrike" cap="none" dirty="0">
              <a:solidFill>
                <a:srgbClr val="EF7850"/>
              </a:solidFill>
              <a:latin typeface="Avenir Black" panose="02000503020000020003"/>
              <a:ea typeface="Calibri"/>
              <a:cs typeface="Calibri"/>
              <a:sym typeface="Calibri"/>
            </a:endParaRPr>
          </a:p>
          <a:p>
            <a:pPr marL="0" marR="0" lvl="0" indent="0" algn="ctr" rtl="0">
              <a:spcBef>
                <a:spcPts val="0"/>
              </a:spcBef>
              <a:spcAft>
                <a:spcPts val="0"/>
              </a:spcAft>
              <a:buNone/>
            </a:pPr>
            <a:r>
              <a:rPr lang="en-IE" sz="2800" b="0" i="0" u="none" strike="noStrike" cap="none" dirty="0">
                <a:solidFill>
                  <a:srgbClr val="EF7850"/>
                </a:solidFill>
                <a:latin typeface="Avenir Black" panose="02000503020000020003"/>
                <a:ea typeface="Calibri"/>
                <a:cs typeface="Calibri"/>
                <a:sym typeface="Calibri"/>
              </a:rPr>
              <a:t>Alicja Bobek</a:t>
            </a:r>
            <a:endParaRPr lang="en-IE" sz="2000" b="0" i="0" u="none" strike="noStrike" cap="none" dirty="0">
              <a:solidFill>
                <a:srgbClr val="EF7850"/>
              </a:solidFill>
              <a:latin typeface="Avenir Black" panose="02000503020000020003"/>
              <a:ea typeface="Calibri"/>
              <a:cs typeface="Calibri"/>
              <a:sym typeface="Calibri"/>
            </a:endParaRPr>
          </a:p>
          <a:p>
            <a:pPr marL="0" marR="0" lvl="0" indent="0" algn="ctr" rtl="0">
              <a:spcBef>
                <a:spcPts val="0"/>
              </a:spcBef>
              <a:spcAft>
                <a:spcPts val="0"/>
              </a:spcAft>
              <a:buNone/>
            </a:pPr>
            <a:r>
              <a:rPr lang="en-IE" sz="2000" b="0" i="0" u="none" strike="noStrike" cap="none" dirty="0">
                <a:solidFill>
                  <a:srgbClr val="EF7850"/>
                </a:solidFill>
                <a:latin typeface="Avenir Black" panose="02000503020000020003"/>
                <a:ea typeface="Calibri"/>
                <a:cs typeface="Calibri"/>
                <a:sym typeface="Calibri"/>
              </a:rPr>
              <a:t>RINCE Webinar TU Dublin</a:t>
            </a:r>
          </a:p>
          <a:p>
            <a:pPr marL="0" marR="0" lvl="0" indent="0" algn="ctr" rtl="0">
              <a:spcBef>
                <a:spcPts val="0"/>
              </a:spcBef>
              <a:spcAft>
                <a:spcPts val="0"/>
              </a:spcAft>
              <a:buNone/>
            </a:pPr>
            <a:r>
              <a:rPr lang="en-IE" sz="2000" dirty="0">
                <a:solidFill>
                  <a:srgbClr val="EF7850"/>
                </a:solidFill>
                <a:latin typeface="Avenir Black" panose="02000503020000020003"/>
                <a:ea typeface="Calibri"/>
                <a:cs typeface="Calibri"/>
                <a:sym typeface="Calibri"/>
              </a:rPr>
              <a:t>24 May 2022</a:t>
            </a:r>
            <a:endParaRPr lang="en-IE" sz="2000" b="0" i="0" u="none" strike="noStrike" cap="none" dirty="0">
              <a:solidFill>
                <a:srgbClr val="EF7850"/>
              </a:solidFill>
              <a:latin typeface="Avenir Black" panose="02000503020000020003"/>
              <a:ea typeface="Calibri"/>
              <a:cs typeface="Calibri"/>
              <a:sym typeface="Calibri"/>
            </a:endParaRPr>
          </a:p>
          <a:p>
            <a:pPr marL="0" lvl="0" indent="0" algn="ctr" rtl="0">
              <a:lnSpc>
                <a:spcPct val="90000"/>
              </a:lnSpc>
              <a:spcBef>
                <a:spcPts val="0"/>
              </a:spcBef>
              <a:spcAft>
                <a:spcPts val="0"/>
              </a:spcAft>
              <a:buClr>
                <a:srgbClr val="4DAFA0"/>
              </a:buClr>
              <a:buSzPts val="3200"/>
              <a:buNone/>
            </a:pPr>
            <a:r>
              <a:rPr lang="en-IE" sz="3200" b="1" dirty="0">
                <a:solidFill>
                  <a:srgbClr val="4DAFA0"/>
                </a:solidFill>
                <a:latin typeface="Calibri"/>
                <a:ea typeface="Calibri"/>
                <a:cs typeface="Calibri"/>
                <a:sym typeface="Calibri"/>
              </a:rPr>
              <a:t> </a:t>
            </a:r>
            <a:endParaRPr dirty="0"/>
          </a:p>
          <a:p>
            <a:pPr marL="0" lvl="0" indent="0" algn="ctr" rtl="0">
              <a:lnSpc>
                <a:spcPct val="90000"/>
              </a:lnSpc>
              <a:spcBef>
                <a:spcPts val="1000"/>
              </a:spcBef>
              <a:spcAft>
                <a:spcPts val="0"/>
              </a:spcAft>
              <a:buClr>
                <a:schemeClr val="accent2"/>
              </a:buClr>
              <a:buSzPts val="3200"/>
              <a:buNone/>
            </a:pPr>
            <a:endParaRPr sz="3200" b="1" dirty="0">
              <a:solidFill>
                <a:srgbClr val="4DAFA0"/>
              </a:solidFill>
              <a:latin typeface="Calibri"/>
              <a:ea typeface="Calibri"/>
              <a:cs typeface="Calibri"/>
              <a:sym typeface="Calibri"/>
            </a:endParaRPr>
          </a:p>
        </p:txBody>
      </p:sp>
      <p:pic>
        <p:nvPicPr>
          <p:cNvPr id="60" name="Google Shape;60;p1" descr="Logo&#10;&#10;Description automatically generated with low confidence"/>
          <p:cNvPicPr preferRelativeResize="0"/>
          <p:nvPr/>
        </p:nvPicPr>
        <p:blipFill rotWithShape="1">
          <a:blip r:embed="rId3">
            <a:alphaModFix/>
          </a:blip>
          <a:srcRect/>
          <a:stretch/>
        </p:blipFill>
        <p:spPr>
          <a:xfrm>
            <a:off x="5330192" y="0"/>
            <a:ext cx="2633214" cy="2678693"/>
          </a:xfrm>
          <a:prstGeom prst="rect">
            <a:avLst/>
          </a:prstGeom>
          <a:noFill/>
          <a:ln>
            <a:noFill/>
          </a:ln>
        </p:spPr>
      </p:pic>
      <p:pic>
        <p:nvPicPr>
          <p:cNvPr id="3" name="Picture 2" descr="Text, logo&#10;&#10;Description automatically generated">
            <a:extLst>
              <a:ext uri="{FF2B5EF4-FFF2-40B4-BE49-F238E27FC236}">
                <a16:creationId xmlns:a16="http://schemas.microsoft.com/office/drawing/2014/main" id="{DF7CA307-3B00-48B0-825A-8B49ED04586A}"/>
              </a:ext>
            </a:extLst>
          </p:cNvPr>
          <p:cNvPicPr>
            <a:picLocks noChangeAspect="1"/>
          </p:cNvPicPr>
          <p:nvPr/>
        </p:nvPicPr>
        <p:blipFill>
          <a:blip r:embed="rId4"/>
          <a:stretch>
            <a:fillRect/>
          </a:stretch>
        </p:blipFill>
        <p:spPr>
          <a:xfrm>
            <a:off x="5273799" y="5055516"/>
            <a:ext cx="1520020" cy="847725"/>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6"/>
        <p:cNvGrpSpPr/>
        <p:nvPr/>
      </p:nvGrpSpPr>
      <p:grpSpPr>
        <a:xfrm>
          <a:off x="0" y="0"/>
          <a:ext cx="0" cy="0"/>
          <a:chOff x="0" y="0"/>
          <a:chExt cx="0" cy="0"/>
        </a:xfrm>
      </p:grpSpPr>
      <p:sp>
        <p:nvSpPr>
          <p:cNvPr id="177" name="Google Shape;177;g10e8baa4dac_0_48"/>
          <p:cNvSpPr txBox="1">
            <a:spLocks noGrp="1"/>
          </p:cNvSpPr>
          <p:nvPr>
            <p:ph type="title"/>
          </p:nvPr>
        </p:nvSpPr>
        <p:spPr>
          <a:xfrm>
            <a:off x="1378099" y="358625"/>
            <a:ext cx="10183800" cy="1344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320"/>
              <a:buFont typeface="Calibri"/>
              <a:buNone/>
            </a:pPr>
            <a:r>
              <a:rPr lang="en-IE" sz="3659" dirty="0"/>
              <a:t>Sectoral segregation: ‘male’ and ‘female’ sectors pre-COVID-19 (2019 Q4)</a:t>
            </a:r>
            <a:endParaRPr sz="3659" dirty="0"/>
          </a:p>
        </p:txBody>
      </p:sp>
      <p:sp>
        <p:nvSpPr>
          <p:cNvPr id="178" name="Google Shape;178;g10e8baa4dac_0_48"/>
          <p:cNvSpPr/>
          <p:nvPr/>
        </p:nvSpPr>
        <p:spPr>
          <a:xfrm>
            <a:off x="5857461" y="1825626"/>
            <a:ext cx="5247900" cy="3369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79" name="Google Shape;179;g10e8baa4dac_0_48"/>
          <p:cNvSpPr txBox="1">
            <a:spLocks noGrp="1"/>
          </p:cNvSpPr>
          <p:nvPr>
            <p:ph type="sldNum" idx="12"/>
          </p:nvPr>
        </p:nvSpPr>
        <p:spPr>
          <a:xfrm>
            <a:off x="323850" y="6141080"/>
            <a:ext cx="488700" cy="3099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a:ln>
                  <a:noFill/>
                </a:ln>
                <a:solidFill>
                  <a:srgbClr val="3F3F3F"/>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sz="1200" b="0" i="0" u="none" strike="noStrike" kern="0" cap="none" spc="0" normalizeH="0" baseline="0" noProof="0">
              <a:ln>
                <a:noFill/>
              </a:ln>
              <a:solidFill>
                <a:srgbClr val="3F3F3F"/>
              </a:solidFill>
              <a:effectLst/>
              <a:uLnTx/>
              <a:uFillTx/>
              <a:latin typeface="Avenir"/>
              <a:ea typeface="Avenir"/>
              <a:cs typeface="Avenir"/>
              <a:sym typeface="Avenir"/>
            </a:endParaRPr>
          </a:p>
        </p:txBody>
      </p:sp>
      <p:sp>
        <p:nvSpPr>
          <p:cNvPr id="180" name="Google Shape;180;g10e8baa4dac_0_48"/>
          <p:cNvSpPr txBox="1"/>
          <p:nvPr/>
        </p:nvSpPr>
        <p:spPr>
          <a:xfrm>
            <a:off x="749391" y="6157540"/>
            <a:ext cx="222300" cy="2769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a:ln>
                  <a:noFill/>
                </a:ln>
                <a:solidFill>
                  <a:srgbClr val="3F3F3F"/>
                </a:solidFill>
                <a:effectLst/>
                <a:uLnTx/>
                <a:uFillTx/>
                <a:latin typeface="Avenir"/>
                <a:ea typeface="Avenir"/>
                <a:cs typeface="Avenir"/>
                <a:sym typeface="Avenir"/>
              </a:rPr>
              <a: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181;g10e8baa4dac_0_48"/>
          <p:cNvSpPr txBox="1"/>
          <p:nvPr/>
        </p:nvSpPr>
        <p:spPr>
          <a:xfrm>
            <a:off x="1304000" y="1503175"/>
            <a:ext cx="10097400" cy="42480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1" i="0" u="none" strike="noStrike" kern="0" cap="none" spc="0" normalizeH="0" baseline="0" noProof="0" dirty="0">
              <a:ln>
                <a:noFill/>
              </a:ln>
              <a:solidFill>
                <a:srgbClr val="EF7850"/>
              </a:solidFill>
              <a:effectLst/>
              <a:uLnTx/>
              <a:uFillTx/>
              <a:latin typeface="Calibri" panose="020F0502020204030204" pitchFamily="34" charset="0"/>
              <a:ea typeface="Avenir"/>
              <a:cs typeface="Calibri" panose="020F0502020204030204" pitchFamily="34" charset="0"/>
              <a:sym typeface="Avenir"/>
            </a:endParaRPr>
          </a:p>
          <a:p>
            <a:pPr marL="457200" marR="0" lvl="0" indent="0" algn="l" defTabSz="914400" rtl="0" eaLnBrk="1" fontAlgn="auto" latinLnBrk="0" hangingPunct="1">
              <a:lnSpc>
                <a:spcPct val="100000"/>
              </a:lnSpc>
              <a:spcBef>
                <a:spcPts val="1200"/>
              </a:spcBef>
              <a:spcAft>
                <a:spcPts val="0"/>
              </a:spcAft>
              <a:buClr>
                <a:srgbClr val="000000"/>
              </a:buClr>
              <a:buSzTx/>
              <a:buFont typeface="Arial"/>
              <a:buNone/>
              <a:tabLst/>
              <a:defRPr/>
            </a:pPr>
            <a:endParaRPr kumimoji="0" lang="en-US" sz="2000" b="1" i="0" u="none" strike="noStrike" kern="0" cap="none" spc="0" normalizeH="0" baseline="0" noProof="0" dirty="0">
              <a:ln>
                <a:noFill/>
              </a:ln>
              <a:solidFill>
                <a:srgbClr val="EF7850"/>
              </a:solidFill>
              <a:effectLst/>
              <a:uLnTx/>
              <a:uFillTx/>
              <a:latin typeface="Calibri" panose="020F0502020204030204" pitchFamily="34" charset="0"/>
              <a:ea typeface="Avenir"/>
              <a:cs typeface="Calibri" panose="020F0502020204030204" pitchFamily="34" charset="0"/>
              <a:sym typeface="Avenir"/>
            </a:endParaRP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3" name="Picture 2" descr="Logo&#10;&#10;Description automatically generated">
            <a:extLst>
              <a:ext uri="{FF2B5EF4-FFF2-40B4-BE49-F238E27FC236}">
                <a16:creationId xmlns:a16="http://schemas.microsoft.com/office/drawing/2014/main" id="{57418D94-5C27-4111-AAB1-F2C68E10A824}"/>
              </a:ext>
            </a:extLst>
          </p:cNvPr>
          <p:cNvPicPr>
            <a:picLocks noChangeAspect="1"/>
          </p:cNvPicPr>
          <p:nvPr/>
        </p:nvPicPr>
        <p:blipFill>
          <a:blip r:embed="rId3"/>
          <a:stretch>
            <a:fillRect/>
          </a:stretch>
        </p:blipFill>
        <p:spPr>
          <a:xfrm>
            <a:off x="9952522" y="5858972"/>
            <a:ext cx="1005038" cy="633268"/>
          </a:xfrm>
          <a:prstGeom prst="rect">
            <a:avLst/>
          </a:prstGeom>
        </p:spPr>
      </p:pic>
      <p:graphicFrame>
        <p:nvGraphicFramePr>
          <p:cNvPr id="10" name="Chart 9">
            <a:extLst>
              <a:ext uri="{FF2B5EF4-FFF2-40B4-BE49-F238E27FC236}">
                <a16:creationId xmlns:a16="http://schemas.microsoft.com/office/drawing/2014/main" id="{48B38461-5B39-4B04-88ED-818ADF6D6AE7}"/>
              </a:ext>
            </a:extLst>
          </p:cNvPr>
          <p:cNvGraphicFramePr>
            <a:graphicFrameLocks/>
          </p:cNvGraphicFramePr>
          <p:nvPr>
            <p:extLst>
              <p:ext uri="{D42A27DB-BD31-4B8C-83A1-F6EECF244321}">
                <p14:modId xmlns:p14="http://schemas.microsoft.com/office/powerpoint/2010/main" val="983836044"/>
              </p:ext>
            </p:extLst>
          </p:nvPr>
        </p:nvGraphicFramePr>
        <p:xfrm>
          <a:off x="2163000" y="1702800"/>
          <a:ext cx="7866000" cy="40500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16199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6"/>
        <p:cNvGrpSpPr/>
        <p:nvPr/>
      </p:nvGrpSpPr>
      <p:grpSpPr>
        <a:xfrm>
          <a:off x="0" y="0"/>
          <a:ext cx="0" cy="0"/>
          <a:chOff x="0" y="0"/>
          <a:chExt cx="0" cy="0"/>
        </a:xfrm>
      </p:grpSpPr>
      <p:sp>
        <p:nvSpPr>
          <p:cNvPr id="177" name="Google Shape;177;g10e8baa4dac_0_48"/>
          <p:cNvSpPr txBox="1">
            <a:spLocks noGrp="1"/>
          </p:cNvSpPr>
          <p:nvPr>
            <p:ph type="title"/>
          </p:nvPr>
        </p:nvSpPr>
        <p:spPr>
          <a:xfrm>
            <a:off x="1378099" y="358625"/>
            <a:ext cx="10183800" cy="1344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320"/>
              <a:buFont typeface="Calibri"/>
              <a:buNone/>
            </a:pPr>
            <a:r>
              <a:rPr lang="en-IE" sz="3659" dirty="0"/>
              <a:t>Occupational segregation: ‘male’ and ‘female’ dominated occupations pre-COVID-19 (2019 Q4)</a:t>
            </a:r>
            <a:endParaRPr sz="3659" dirty="0"/>
          </a:p>
        </p:txBody>
      </p:sp>
      <p:sp>
        <p:nvSpPr>
          <p:cNvPr id="178" name="Google Shape;178;g10e8baa4dac_0_48"/>
          <p:cNvSpPr/>
          <p:nvPr/>
        </p:nvSpPr>
        <p:spPr>
          <a:xfrm>
            <a:off x="5857461" y="1825626"/>
            <a:ext cx="5247900" cy="3369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79" name="Google Shape;179;g10e8baa4dac_0_48"/>
          <p:cNvSpPr txBox="1">
            <a:spLocks noGrp="1"/>
          </p:cNvSpPr>
          <p:nvPr>
            <p:ph type="sldNum" idx="12"/>
          </p:nvPr>
        </p:nvSpPr>
        <p:spPr>
          <a:xfrm>
            <a:off x="323850" y="6141080"/>
            <a:ext cx="488700" cy="3099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a:ln>
                  <a:noFill/>
                </a:ln>
                <a:solidFill>
                  <a:srgbClr val="3F3F3F"/>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11</a:t>
            </a:fld>
            <a:endParaRPr kumimoji="0" sz="1200" b="0" i="0" u="none" strike="noStrike" kern="0" cap="none" spc="0" normalizeH="0" baseline="0" noProof="0">
              <a:ln>
                <a:noFill/>
              </a:ln>
              <a:solidFill>
                <a:srgbClr val="3F3F3F"/>
              </a:solidFill>
              <a:effectLst/>
              <a:uLnTx/>
              <a:uFillTx/>
              <a:latin typeface="Avenir"/>
              <a:ea typeface="Avenir"/>
              <a:cs typeface="Avenir"/>
              <a:sym typeface="Avenir"/>
            </a:endParaRPr>
          </a:p>
        </p:txBody>
      </p:sp>
      <p:sp>
        <p:nvSpPr>
          <p:cNvPr id="180" name="Google Shape;180;g10e8baa4dac_0_48"/>
          <p:cNvSpPr txBox="1"/>
          <p:nvPr/>
        </p:nvSpPr>
        <p:spPr>
          <a:xfrm>
            <a:off x="749391" y="6157540"/>
            <a:ext cx="222300" cy="2769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a:ln>
                  <a:noFill/>
                </a:ln>
                <a:solidFill>
                  <a:srgbClr val="3F3F3F"/>
                </a:solidFill>
                <a:effectLst/>
                <a:uLnTx/>
                <a:uFillTx/>
                <a:latin typeface="Avenir"/>
                <a:ea typeface="Avenir"/>
                <a:cs typeface="Avenir"/>
                <a:sym typeface="Avenir"/>
              </a:rPr>
              <a: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181;g10e8baa4dac_0_48"/>
          <p:cNvSpPr txBox="1"/>
          <p:nvPr/>
        </p:nvSpPr>
        <p:spPr>
          <a:xfrm>
            <a:off x="1421299" y="1702925"/>
            <a:ext cx="10097400" cy="42480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1" i="0" u="none" strike="noStrike" kern="0" cap="none" spc="0" normalizeH="0" baseline="0" noProof="0" dirty="0">
              <a:ln>
                <a:noFill/>
              </a:ln>
              <a:solidFill>
                <a:srgbClr val="EF7850"/>
              </a:solidFill>
              <a:effectLst/>
              <a:uLnTx/>
              <a:uFillTx/>
              <a:latin typeface="Calibri" panose="020F0502020204030204" pitchFamily="34" charset="0"/>
              <a:ea typeface="Avenir"/>
              <a:cs typeface="Calibri" panose="020F0502020204030204" pitchFamily="34" charset="0"/>
              <a:sym typeface="Avenir"/>
            </a:endParaRPr>
          </a:p>
          <a:p>
            <a:pPr marL="457200" marR="0" lvl="0" indent="0" algn="l" defTabSz="914400" rtl="0" eaLnBrk="1" fontAlgn="auto" latinLnBrk="0" hangingPunct="1">
              <a:lnSpc>
                <a:spcPct val="100000"/>
              </a:lnSpc>
              <a:spcBef>
                <a:spcPts val="1200"/>
              </a:spcBef>
              <a:spcAft>
                <a:spcPts val="0"/>
              </a:spcAft>
              <a:buClr>
                <a:srgbClr val="000000"/>
              </a:buClr>
              <a:buSzTx/>
              <a:buFont typeface="Arial"/>
              <a:buNone/>
              <a:tabLst/>
              <a:defRPr/>
            </a:pPr>
            <a:endParaRPr kumimoji="0" lang="en-US" sz="2000" b="1" i="0" u="none" strike="noStrike" kern="0" cap="none" spc="0" normalizeH="0" baseline="0" noProof="0" dirty="0">
              <a:ln>
                <a:noFill/>
              </a:ln>
              <a:solidFill>
                <a:srgbClr val="EF7850"/>
              </a:solidFill>
              <a:effectLst/>
              <a:uLnTx/>
              <a:uFillTx/>
              <a:latin typeface="Calibri" panose="020F0502020204030204" pitchFamily="34" charset="0"/>
              <a:ea typeface="Avenir"/>
              <a:cs typeface="Calibri" panose="020F0502020204030204" pitchFamily="34" charset="0"/>
              <a:sym typeface="Avenir"/>
            </a:endParaRP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3" name="Picture 2" descr="Logo&#10;&#10;Description automatically generated">
            <a:extLst>
              <a:ext uri="{FF2B5EF4-FFF2-40B4-BE49-F238E27FC236}">
                <a16:creationId xmlns:a16="http://schemas.microsoft.com/office/drawing/2014/main" id="{57418D94-5C27-4111-AAB1-F2C68E10A824}"/>
              </a:ext>
            </a:extLst>
          </p:cNvPr>
          <p:cNvPicPr>
            <a:picLocks noChangeAspect="1"/>
          </p:cNvPicPr>
          <p:nvPr/>
        </p:nvPicPr>
        <p:blipFill>
          <a:blip r:embed="rId3"/>
          <a:stretch>
            <a:fillRect/>
          </a:stretch>
        </p:blipFill>
        <p:spPr>
          <a:xfrm>
            <a:off x="9952522" y="5858972"/>
            <a:ext cx="1005038" cy="633268"/>
          </a:xfrm>
          <a:prstGeom prst="rect">
            <a:avLst/>
          </a:prstGeom>
        </p:spPr>
      </p:pic>
      <p:graphicFrame>
        <p:nvGraphicFramePr>
          <p:cNvPr id="11" name="Chart 10">
            <a:extLst>
              <a:ext uri="{FF2B5EF4-FFF2-40B4-BE49-F238E27FC236}">
                <a16:creationId xmlns:a16="http://schemas.microsoft.com/office/drawing/2014/main" id="{67BA3E1D-ECC0-492F-BEB1-8CDB304E72C5}"/>
              </a:ext>
            </a:extLst>
          </p:cNvPr>
          <p:cNvGraphicFramePr>
            <a:graphicFrameLocks/>
          </p:cNvGraphicFramePr>
          <p:nvPr>
            <p:extLst>
              <p:ext uri="{D42A27DB-BD31-4B8C-83A1-F6EECF244321}">
                <p14:modId xmlns:p14="http://schemas.microsoft.com/office/powerpoint/2010/main" val="2770692476"/>
              </p:ext>
            </p:extLst>
          </p:nvPr>
        </p:nvGraphicFramePr>
        <p:xfrm>
          <a:off x="2693599" y="1702925"/>
          <a:ext cx="7552800" cy="43776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84315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6"/>
        <p:cNvGrpSpPr/>
        <p:nvPr/>
      </p:nvGrpSpPr>
      <p:grpSpPr>
        <a:xfrm>
          <a:off x="0" y="0"/>
          <a:ext cx="0" cy="0"/>
          <a:chOff x="0" y="0"/>
          <a:chExt cx="0" cy="0"/>
        </a:xfrm>
      </p:grpSpPr>
      <p:sp>
        <p:nvSpPr>
          <p:cNvPr id="177" name="Google Shape;177;g10e8baa4dac_0_48"/>
          <p:cNvSpPr txBox="1">
            <a:spLocks noGrp="1"/>
          </p:cNvSpPr>
          <p:nvPr>
            <p:ph type="title"/>
          </p:nvPr>
        </p:nvSpPr>
        <p:spPr>
          <a:xfrm>
            <a:off x="1378099" y="358625"/>
            <a:ext cx="10183800" cy="1344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320"/>
              <a:buFont typeface="Calibri"/>
              <a:buNone/>
            </a:pPr>
            <a:r>
              <a:rPr lang="en-IE" sz="4000" dirty="0"/>
              <a:t>Gender and care in Ireland</a:t>
            </a:r>
            <a:endParaRPr sz="4000" dirty="0"/>
          </a:p>
        </p:txBody>
      </p:sp>
      <p:sp>
        <p:nvSpPr>
          <p:cNvPr id="178" name="Google Shape;178;g10e8baa4dac_0_48"/>
          <p:cNvSpPr/>
          <p:nvPr/>
        </p:nvSpPr>
        <p:spPr>
          <a:xfrm>
            <a:off x="5857461" y="1825626"/>
            <a:ext cx="5247900" cy="3369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79" name="Google Shape;179;g10e8baa4dac_0_48"/>
          <p:cNvSpPr txBox="1">
            <a:spLocks noGrp="1"/>
          </p:cNvSpPr>
          <p:nvPr>
            <p:ph type="sldNum" idx="12"/>
          </p:nvPr>
        </p:nvSpPr>
        <p:spPr>
          <a:xfrm>
            <a:off x="323850" y="6141080"/>
            <a:ext cx="488700" cy="3099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a:ln>
                  <a:noFill/>
                </a:ln>
                <a:solidFill>
                  <a:srgbClr val="3F3F3F"/>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12</a:t>
            </a:fld>
            <a:endParaRPr kumimoji="0" sz="1200" b="0" i="0" u="none" strike="noStrike" kern="0" cap="none" spc="0" normalizeH="0" baseline="0" noProof="0">
              <a:ln>
                <a:noFill/>
              </a:ln>
              <a:solidFill>
                <a:srgbClr val="3F3F3F"/>
              </a:solidFill>
              <a:effectLst/>
              <a:uLnTx/>
              <a:uFillTx/>
              <a:latin typeface="Avenir"/>
              <a:ea typeface="Avenir"/>
              <a:cs typeface="Avenir"/>
              <a:sym typeface="Avenir"/>
            </a:endParaRPr>
          </a:p>
        </p:txBody>
      </p:sp>
      <p:sp>
        <p:nvSpPr>
          <p:cNvPr id="180" name="Google Shape;180;g10e8baa4dac_0_48"/>
          <p:cNvSpPr txBox="1"/>
          <p:nvPr/>
        </p:nvSpPr>
        <p:spPr>
          <a:xfrm>
            <a:off x="749391" y="6157540"/>
            <a:ext cx="222300" cy="2769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a:ln>
                  <a:noFill/>
                </a:ln>
                <a:solidFill>
                  <a:srgbClr val="3F3F3F"/>
                </a:solidFill>
                <a:effectLst/>
                <a:uLnTx/>
                <a:uFillTx/>
                <a:latin typeface="Avenir"/>
                <a:ea typeface="Avenir"/>
                <a:cs typeface="Avenir"/>
                <a:sym typeface="Avenir"/>
              </a:rPr>
              <a: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181;g10e8baa4dac_0_48"/>
          <p:cNvSpPr txBox="1"/>
          <p:nvPr/>
        </p:nvSpPr>
        <p:spPr>
          <a:xfrm>
            <a:off x="1304000" y="1503175"/>
            <a:ext cx="10097400" cy="4447331"/>
          </a:xfrm>
          <a:prstGeom prst="rect">
            <a:avLst/>
          </a:prstGeom>
          <a:noFill/>
          <a:ln>
            <a:noFill/>
          </a:ln>
        </p:spPr>
        <p:txBody>
          <a:bodyPr spcFirstLastPara="1" wrap="square" lIns="91425" tIns="45700" rIns="91425" bIns="45700" anchor="t" anchorCtr="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Blip>
                <a:blip r:embed="rId3"/>
              </a:buBlip>
              <a:tabLst/>
              <a:defRPr/>
            </a:pPr>
            <a:r>
              <a:rPr kumimoji="0" lang="en-US" sz="2500" b="1" i="0" u="none" strike="noStrike" kern="1200" cap="none" spc="0" normalizeH="0" baseline="0" noProof="0" dirty="0">
                <a:ln>
                  <a:noFill/>
                </a:ln>
                <a:solidFill>
                  <a:srgbClr val="EF7850"/>
                </a:solidFill>
                <a:effectLst/>
                <a:uLnTx/>
                <a:uFillTx/>
                <a:latin typeface="Calibri" panose="020F0502020204030204"/>
                <a:ea typeface="+mn-ea"/>
                <a:cs typeface="Baloo 2" panose="03080502040302020200" pitchFamily="66" charset="77"/>
              </a:rPr>
              <a:t>ELDERLY CARE</a:t>
            </a: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US" sz="1800" kern="1200" dirty="0">
                <a:solidFill>
                  <a:schemeClr val="tx1"/>
                </a:solidFill>
                <a:latin typeface="Avenir Black" panose="02000503020000020003" pitchFamily="2" charset="0"/>
                <a:ea typeface="+mn-ea"/>
                <a:cs typeface="+mn-cs"/>
              </a:rPr>
              <a:t>Reliance on </a:t>
            </a:r>
            <a:r>
              <a:rPr lang="en-US" sz="1800" u="sng" kern="1200" dirty="0">
                <a:solidFill>
                  <a:schemeClr val="tx1"/>
                </a:solidFill>
                <a:latin typeface="Avenir Black" panose="02000503020000020003" pitchFamily="2" charset="0"/>
                <a:ea typeface="+mn-ea"/>
                <a:cs typeface="+mn-cs"/>
              </a:rPr>
              <a:t>family members </a:t>
            </a:r>
            <a:r>
              <a:rPr lang="en-US" sz="1800" kern="1200" dirty="0">
                <a:solidFill>
                  <a:schemeClr val="tx1"/>
                </a:solidFill>
                <a:latin typeface="Avenir Black" panose="02000503020000020003" pitchFamily="2" charset="0"/>
                <a:ea typeface="+mn-ea"/>
                <a:cs typeface="+mn-cs"/>
              </a:rPr>
              <a:t>(usually women) and limited involvement of public finances (e.g., Barry, 2010; </a:t>
            </a:r>
            <a:r>
              <a:rPr lang="en-US" sz="1800" kern="1200" dirty="0" err="1">
                <a:solidFill>
                  <a:schemeClr val="tx1"/>
                </a:solidFill>
                <a:latin typeface="Avenir Black" panose="02000503020000020003" pitchFamily="2" charset="0"/>
                <a:ea typeface="+mn-ea"/>
                <a:cs typeface="+mn-cs"/>
              </a:rPr>
              <a:t>Hanly</a:t>
            </a:r>
            <a:r>
              <a:rPr lang="en-US" sz="1800" kern="1200" dirty="0">
                <a:solidFill>
                  <a:schemeClr val="tx1"/>
                </a:solidFill>
                <a:latin typeface="Avenir Black" panose="02000503020000020003" pitchFamily="2" charset="0"/>
                <a:ea typeface="+mn-ea"/>
                <a:cs typeface="+mn-cs"/>
              </a:rPr>
              <a:t> and </a:t>
            </a:r>
            <a:r>
              <a:rPr lang="en-US" sz="1800" kern="1200" dirty="0" err="1">
                <a:solidFill>
                  <a:schemeClr val="tx1"/>
                </a:solidFill>
                <a:latin typeface="Avenir Black" panose="02000503020000020003" pitchFamily="2" charset="0"/>
                <a:ea typeface="+mn-ea"/>
                <a:cs typeface="+mn-cs"/>
              </a:rPr>
              <a:t>Sherin</a:t>
            </a:r>
            <a:r>
              <a:rPr lang="en-US" sz="1800" kern="1200" dirty="0">
                <a:solidFill>
                  <a:schemeClr val="tx1"/>
                </a:solidFill>
                <a:latin typeface="Avenir Black" panose="02000503020000020003" pitchFamily="2" charset="0"/>
                <a:ea typeface="+mn-ea"/>
                <a:cs typeface="+mn-cs"/>
              </a:rPr>
              <a:t>, 2017)</a:t>
            </a:r>
            <a:endParaRPr kumimoji="0" lang="en-US" sz="1800" i="0" u="none" strike="noStrike" kern="1200" cap="none" spc="0" normalizeH="0" baseline="0" noProof="0" dirty="0">
              <a:ln>
                <a:noFill/>
              </a:ln>
              <a:solidFill>
                <a:schemeClr val="tx1"/>
              </a:solidFill>
              <a:effectLst/>
              <a:uLnTx/>
              <a:uFillTx/>
              <a:latin typeface="Avenir Black" panose="02000503020000020003" pitchFamily="2" charset="0"/>
              <a:ea typeface="+mn-ea"/>
              <a:cs typeface="+mn-cs"/>
            </a:endParaRP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1800" i="0" u="none" strike="noStrike" kern="1200" cap="none" spc="0" normalizeH="0" baseline="0" noProof="0" dirty="0">
                <a:ln>
                  <a:noFill/>
                </a:ln>
                <a:solidFill>
                  <a:schemeClr val="tx1"/>
                </a:solidFill>
                <a:effectLst/>
                <a:uLnTx/>
                <a:uFillTx/>
                <a:latin typeface="Avenir Black" panose="02000503020000020003" pitchFamily="2" charset="0"/>
                <a:ea typeface="+mn-ea"/>
                <a:cs typeface="+mn-cs"/>
              </a:rPr>
              <a:t>Private informal care for elderly multiple of that delivered through formal setting (Gannon and Davin, 2010); reliance on the market for the </a:t>
            </a:r>
            <a:r>
              <a:rPr kumimoji="0" lang="en-US" sz="1800" i="0" u="sng" strike="noStrike" kern="1200" cap="none" spc="0" normalizeH="0" baseline="0" noProof="0" dirty="0">
                <a:ln>
                  <a:noFill/>
                </a:ln>
                <a:solidFill>
                  <a:schemeClr val="tx1"/>
                </a:solidFill>
                <a:effectLst/>
                <a:uLnTx/>
                <a:uFillTx/>
                <a:latin typeface="Avenir Black" panose="02000503020000020003" pitchFamily="2" charset="0"/>
                <a:ea typeface="+mn-ea"/>
                <a:cs typeface="+mn-cs"/>
              </a:rPr>
              <a:t>formal</a:t>
            </a:r>
            <a:r>
              <a:rPr kumimoji="0" lang="en-US" sz="1800" i="0" u="none" strike="noStrike" kern="1200" cap="none" spc="0" normalizeH="0" baseline="0" noProof="0" dirty="0">
                <a:ln>
                  <a:noFill/>
                </a:ln>
                <a:solidFill>
                  <a:schemeClr val="tx1"/>
                </a:solidFill>
                <a:effectLst/>
                <a:uLnTx/>
                <a:uFillTx/>
                <a:latin typeface="Avenir Black" panose="02000503020000020003" pitchFamily="2" charset="0"/>
                <a:ea typeface="+mn-ea"/>
                <a:cs typeface="+mn-cs"/>
              </a:rPr>
              <a:t> care (Barry, 2010)</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Blip>
                <a:blip r:embed="rId3"/>
              </a:buBlip>
              <a:tabLst/>
              <a:defRPr/>
            </a:pPr>
            <a:r>
              <a:rPr kumimoji="0" lang="en-US" sz="2500" b="1" i="0" u="none" strike="noStrike" kern="1200" cap="none" spc="0" normalizeH="0" baseline="0" noProof="0" dirty="0">
                <a:ln>
                  <a:noFill/>
                </a:ln>
                <a:solidFill>
                  <a:srgbClr val="EF7850"/>
                </a:solidFill>
                <a:effectLst/>
                <a:uLnTx/>
                <a:uFillTx/>
                <a:latin typeface="Calibri" panose="020F0502020204030204"/>
                <a:ea typeface="+mn-ea"/>
                <a:cs typeface="Baloo 2" panose="03080502040302020200" pitchFamily="66" charset="77"/>
              </a:rPr>
              <a:t>CHILDCARE AND EARLY YEARS EDUCATION</a:t>
            </a:r>
          </a:p>
          <a:p>
            <a:pPr marL="685800" lvl="1" indent="-228600">
              <a:spcBef>
                <a:spcPts val="500"/>
              </a:spcBef>
              <a:buClrTx/>
              <a:buFont typeface="Arial" panose="020B0604020202020204" pitchFamily="34" charset="0"/>
              <a:buChar char="•"/>
              <a:defRPr/>
            </a:pPr>
            <a:r>
              <a:rPr kumimoji="0" lang="en-US" sz="1800" i="0" u="none" strike="noStrike" kern="1200" cap="none" spc="0" normalizeH="0" baseline="0" noProof="0" dirty="0">
                <a:ln>
                  <a:noFill/>
                </a:ln>
                <a:solidFill>
                  <a:schemeClr val="tx1"/>
                </a:solidFill>
                <a:effectLst/>
                <a:uLnTx/>
                <a:uFillTx/>
                <a:latin typeface="Avenir Black" panose="02000503020000020003" pitchFamily="2" charset="0"/>
                <a:ea typeface="+mn-ea"/>
                <a:cs typeface="+mn-cs"/>
              </a:rPr>
              <a:t>Traditional low state investment in childcare (Horgan et al., 2014); </a:t>
            </a:r>
            <a:r>
              <a:rPr kumimoji="0" lang="en-US" sz="1800" i="0" u="sng" strike="noStrike" kern="1200" cap="none" spc="0" normalizeH="0" baseline="0" noProof="0" dirty="0">
                <a:ln>
                  <a:noFill/>
                </a:ln>
                <a:solidFill>
                  <a:schemeClr val="tx1"/>
                </a:solidFill>
                <a:effectLst/>
                <a:uLnTx/>
                <a:uFillTx/>
                <a:latin typeface="Avenir Black" panose="02000503020000020003" pitchFamily="2" charset="0"/>
                <a:ea typeface="+mn-ea"/>
                <a:cs typeface="+mn-cs"/>
              </a:rPr>
              <a:t>childcare distinguished from early education </a:t>
            </a:r>
            <a:r>
              <a:rPr kumimoji="0" lang="en-US" sz="1800" i="0" u="none" strike="noStrike" kern="1200" cap="none" spc="0" normalizeH="0" baseline="0" noProof="0" dirty="0">
                <a:ln>
                  <a:noFill/>
                </a:ln>
                <a:solidFill>
                  <a:schemeClr val="tx1"/>
                </a:solidFill>
                <a:effectLst/>
                <a:uLnTx/>
                <a:uFillTx/>
                <a:latin typeface="Avenir Black" panose="02000503020000020003" pitchFamily="2" charset="0"/>
                <a:ea typeface="+mn-ea"/>
                <a:cs typeface="+mn-cs"/>
              </a:rPr>
              <a:t>(Hayes, 2010)</a:t>
            </a:r>
          </a:p>
          <a:p>
            <a:pPr marL="685800" lvl="1" indent="-228600">
              <a:spcBef>
                <a:spcPts val="500"/>
              </a:spcBef>
              <a:buClrTx/>
              <a:buFont typeface="Arial" panose="020B0604020202020204" pitchFamily="34" charset="0"/>
              <a:buChar char="•"/>
              <a:defRPr/>
            </a:pPr>
            <a:r>
              <a:rPr lang="en-US" sz="1800" u="sng" kern="1200" dirty="0">
                <a:solidFill>
                  <a:schemeClr val="tx1"/>
                </a:solidFill>
                <a:latin typeface="Avenir Black" panose="02000503020000020003" pitchFamily="2" charset="0"/>
                <a:ea typeface="+mn-ea"/>
                <a:cs typeface="+mn-cs"/>
              </a:rPr>
              <a:t>Early Childhood Care and Education </a:t>
            </a:r>
            <a:r>
              <a:rPr lang="en-US" sz="1800" kern="1200" dirty="0">
                <a:solidFill>
                  <a:schemeClr val="tx1"/>
                </a:solidFill>
                <a:latin typeface="Avenir Black" panose="02000503020000020003" pitchFamily="2" charset="0"/>
                <a:ea typeface="+mn-ea"/>
                <a:cs typeface="+mn-cs"/>
              </a:rPr>
              <a:t>(2010): ‘almost universal’ access but only for limited time and age group (Murphy, 2015); </a:t>
            </a:r>
            <a:r>
              <a:rPr lang="en-US" sz="1800" u="sng" kern="1200" dirty="0">
                <a:solidFill>
                  <a:schemeClr val="tx1"/>
                </a:solidFill>
                <a:latin typeface="Avenir Black" panose="02000503020000020003" pitchFamily="2" charset="0"/>
                <a:ea typeface="+mn-ea"/>
                <a:cs typeface="+mn-cs"/>
              </a:rPr>
              <a:t>National Childcare Scheme </a:t>
            </a:r>
            <a:r>
              <a:rPr lang="en-US" sz="1800" kern="1200" dirty="0">
                <a:solidFill>
                  <a:schemeClr val="tx1"/>
                </a:solidFill>
                <a:latin typeface="Avenir Black" panose="02000503020000020003" pitchFamily="2" charset="0"/>
                <a:ea typeface="+mn-ea"/>
                <a:cs typeface="+mn-cs"/>
              </a:rPr>
              <a:t>now available but means tested and not universal</a:t>
            </a:r>
            <a:endParaRPr kumimoji="0" lang="en-US" sz="1800" i="0" u="none" strike="noStrike" kern="1200" cap="none" spc="0" normalizeH="0" baseline="0" noProof="0" dirty="0">
              <a:ln>
                <a:noFill/>
              </a:ln>
              <a:solidFill>
                <a:schemeClr val="tx1"/>
              </a:solidFill>
              <a:effectLst/>
              <a:uLnTx/>
              <a:uFillTx/>
              <a:latin typeface="Avenir Black" panose="02000503020000020003" pitchFamily="2" charset="0"/>
              <a:ea typeface="+mn-ea"/>
              <a:cs typeface="+mn-cs"/>
            </a:endParaRPr>
          </a:p>
          <a:p>
            <a:pPr marL="685800" lvl="1" indent="-228600">
              <a:spcBef>
                <a:spcPts val="500"/>
              </a:spcBef>
              <a:buClrTx/>
              <a:buFont typeface="Arial" panose="020B0604020202020204" pitchFamily="34" charset="0"/>
              <a:buChar char="•"/>
              <a:defRPr/>
            </a:pPr>
            <a:r>
              <a:rPr lang="en-US" sz="1800" kern="1200" dirty="0">
                <a:solidFill>
                  <a:schemeClr val="tx1"/>
                </a:solidFill>
                <a:latin typeface="Avenir Black" panose="02000503020000020003" pitchFamily="2" charset="0"/>
                <a:ea typeface="+mn-ea"/>
                <a:cs typeface="+mn-cs"/>
              </a:rPr>
              <a:t>R</a:t>
            </a:r>
            <a:r>
              <a:rPr kumimoji="0" lang="en-US" sz="1800" i="0" u="none" strike="noStrike" kern="1200" cap="none" spc="0" normalizeH="0" baseline="0" noProof="0" dirty="0" err="1">
                <a:ln>
                  <a:noFill/>
                </a:ln>
                <a:solidFill>
                  <a:schemeClr val="tx1"/>
                </a:solidFill>
                <a:effectLst/>
                <a:uLnTx/>
                <a:uFillTx/>
                <a:latin typeface="Avenir Black" panose="02000503020000020003" pitchFamily="2" charset="0"/>
                <a:ea typeface="+mn-ea"/>
                <a:cs typeface="+mn-cs"/>
              </a:rPr>
              <a:t>eliance</a:t>
            </a:r>
            <a:r>
              <a:rPr kumimoji="0" lang="en-US" sz="1800" i="0" u="none" strike="noStrike" kern="1200" cap="none" spc="0" normalizeH="0" baseline="0" noProof="0" dirty="0">
                <a:ln>
                  <a:noFill/>
                </a:ln>
                <a:solidFill>
                  <a:schemeClr val="tx1"/>
                </a:solidFill>
                <a:effectLst/>
                <a:uLnTx/>
                <a:uFillTx/>
                <a:latin typeface="Avenir Black" panose="02000503020000020003" pitchFamily="2" charset="0"/>
                <a:ea typeface="+mn-ea"/>
                <a:cs typeface="+mn-cs"/>
              </a:rPr>
              <a:t> on </a:t>
            </a:r>
            <a:r>
              <a:rPr kumimoji="0" lang="en-US" sz="1800" i="0" u="sng" strike="noStrike" kern="1200" cap="none" spc="0" normalizeH="0" baseline="0" noProof="0" dirty="0">
                <a:ln>
                  <a:noFill/>
                </a:ln>
                <a:solidFill>
                  <a:schemeClr val="tx1"/>
                </a:solidFill>
                <a:effectLst/>
                <a:uLnTx/>
                <a:uFillTx/>
                <a:latin typeface="Avenir Black" panose="02000503020000020003" pitchFamily="2" charset="0"/>
                <a:ea typeface="+mn-ea"/>
                <a:cs typeface="+mn-cs"/>
              </a:rPr>
              <a:t>private care providers and community sector </a:t>
            </a:r>
            <a:r>
              <a:rPr kumimoji="0" lang="en-US" sz="1800" i="0" u="none" strike="noStrike" kern="1200" cap="none" spc="0" normalizeH="0" baseline="0" noProof="0" dirty="0">
                <a:ln>
                  <a:noFill/>
                </a:ln>
                <a:solidFill>
                  <a:schemeClr val="tx1"/>
                </a:solidFill>
                <a:effectLst/>
                <a:uLnTx/>
                <a:uFillTx/>
                <a:latin typeface="Avenir Black" panose="02000503020000020003" pitchFamily="2" charset="0"/>
                <a:ea typeface="+mn-ea"/>
                <a:cs typeface="+mn-cs"/>
              </a:rPr>
              <a:t>(Russell et al., 2019); </a:t>
            </a:r>
            <a:r>
              <a:rPr kumimoji="0" lang="en-US" sz="1800" i="0" u="sng" strike="noStrike" kern="1200" cap="none" spc="0" normalizeH="0" baseline="0" noProof="0" dirty="0">
                <a:ln>
                  <a:noFill/>
                </a:ln>
                <a:solidFill>
                  <a:schemeClr val="tx1"/>
                </a:solidFill>
                <a:effectLst/>
                <a:uLnTx/>
                <a:uFillTx/>
                <a:latin typeface="Avenir Black" panose="02000503020000020003" pitchFamily="2" charset="0"/>
                <a:ea typeface="+mn-ea"/>
                <a:cs typeface="+mn-cs"/>
              </a:rPr>
              <a:t>women’s care for young children </a:t>
            </a:r>
            <a:r>
              <a:rPr kumimoji="0" lang="en-US" sz="1800" i="0" u="none" strike="noStrike" kern="1200" cap="none" spc="0" normalizeH="0" baseline="0" noProof="0" dirty="0">
                <a:ln>
                  <a:noFill/>
                </a:ln>
                <a:solidFill>
                  <a:schemeClr val="tx1"/>
                </a:solidFill>
                <a:effectLst/>
                <a:uLnTx/>
                <a:uFillTx/>
                <a:latin typeface="Avenir Black" panose="02000503020000020003" pitchFamily="2" charset="0"/>
                <a:ea typeface="+mn-ea"/>
                <a:cs typeface="+mn-cs"/>
              </a:rPr>
              <a:t>(O’Sullivan, 2012)</a:t>
            </a:r>
          </a:p>
        </p:txBody>
      </p:sp>
      <p:pic>
        <p:nvPicPr>
          <p:cNvPr id="3" name="Picture 2" descr="Logo&#10;&#10;Description automatically generated">
            <a:extLst>
              <a:ext uri="{FF2B5EF4-FFF2-40B4-BE49-F238E27FC236}">
                <a16:creationId xmlns:a16="http://schemas.microsoft.com/office/drawing/2014/main" id="{57418D94-5C27-4111-AAB1-F2C68E10A824}"/>
              </a:ext>
            </a:extLst>
          </p:cNvPr>
          <p:cNvPicPr>
            <a:picLocks noChangeAspect="1"/>
          </p:cNvPicPr>
          <p:nvPr/>
        </p:nvPicPr>
        <p:blipFill>
          <a:blip r:embed="rId4"/>
          <a:stretch>
            <a:fillRect/>
          </a:stretch>
        </p:blipFill>
        <p:spPr>
          <a:xfrm>
            <a:off x="9952522" y="5858972"/>
            <a:ext cx="1005038" cy="633268"/>
          </a:xfrm>
          <a:prstGeom prst="rect">
            <a:avLst/>
          </a:prstGeom>
        </p:spPr>
      </p:pic>
    </p:spTree>
    <p:extLst>
      <p:ext uri="{BB962C8B-B14F-4D97-AF65-F5344CB8AC3E}">
        <p14:creationId xmlns:p14="http://schemas.microsoft.com/office/powerpoint/2010/main" val="2610992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6"/>
        <p:cNvGrpSpPr/>
        <p:nvPr/>
      </p:nvGrpSpPr>
      <p:grpSpPr>
        <a:xfrm>
          <a:off x="0" y="0"/>
          <a:ext cx="0" cy="0"/>
          <a:chOff x="0" y="0"/>
          <a:chExt cx="0" cy="0"/>
        </a:xfrm>
      </p:grpSpPr>
      <p:sp>
        <p:nvSpPr>
          <p:cNvPr id="177" name="Google Shape;177;g10e8baa4dac_0_48"/>
          <p:cNvSpPr txBox="1">
            <a:spLocks noGrp="1"/>
          </p:cNvSpPr>
          <p:nvPr>
            <p:ph type="title"/>
          </p:nvPr>
        </p:nvSpPr>
        <p:spPr>
          <a:xfrm>
            <a:off x="1378099" y="358625"/>
            <a:ext cx="10183800" cy="1344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320"/>
              <a:buFont typeface="Calibri"/>
              <a:buNone/>
            </a:pPr>
            <a:r>
              <a:rPr lang="en-IE" sz="3659" dirty="0"/>
              <a:t>Family carers in Ireland: growth and gender divisions</a:t>
            </a:r>
            <a:endParaRPr sz="3659" dirty="0"/>
          </a:p>
        </p:txBody>
      </p:sp>
      <p:sp>
        <p:nvSpPr>
          <p:cNvPr id="178" name="Google Shape;178;g10e8baa4dac_0_48"/>
          <p:cNvSpPr/>
          <p:nvPr/>
        </p:nvSpPr>
        <p:spPr>
          <a:xfrm>
            <a:off x="5857461" y="1825626"/>
            <a:ext cx="5247900" cy="3369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79" name="Google Shape;179;g10e8baa4dac_0_48"/>
          <p:cNvSpPr txBox="1">
            <a:spLocks noGrp="1"/>
          </p:cNvSpPr>
          <p:nvPr>
            <p:ph type="sldNum" idx="12"/>
          </p:nvPr>
        </p:nvSpPr>
        <p:spPr>
          <a:xfrm>
            <a:off x="323850" y="6141080"/>
            <a:ext cx="488700" cy="3099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a:ln>
                  <a:noFill/>
                </a:ln>
                <a:solidFill>
                  <a:srgbClr val="3F3F3F"/>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13</a:t>
            </a:fld>
            <a:endParaRPr kumimoji="0" sz="1200" b="0" i="0" u="none" strike="noStrike" kern="0" cap="none" spc="0" normalizeH="0" baseline="0" noProof="0">
              <a:ln>
                <a:noFill/>
              </a:ln>
              <a:solidFill>
                <a:srgbClr val="3F3F3F"/>
              </a:solidFill>
              <a:effectLst/>
              <a:uLnTx/>
              <a:uFillTx/>
              <a:latin typeface="Avenir"/>
              <a:ea typeface="Avenir"/>
              <a:cs typeface="Avenir"/>
              <a:sym typeface="Avenir"/>
            </a:endParaRPr>
          </a:p>
        </p:txBody>
      </p:sp>
      <p:sp>
        <p:nvSpPr>
          <p:cNvPr id="180" name="Google Shape;180;g10e8baa4dac_0_48"/>
          <p:cNvSpPr txBox="1"/>
          <p:nvPr/>
        </p:nvSpPr>
        <p:spPr>
          <a:xfrm>
            <a:off x="749391" y="6157540"/>
            <a:ext cx="222300" cy="2769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a:ln>
                  <a:noFill/>
                </a:ln>
                <a:solidFill>
                  <a:srgbClr val="3F3F3F"/>
                </a:solidFill>
                <a:effectLst/>
                <a:uLnTx/>
                <a:uFillTx/>
                <a:latin typeface="Avenir"/>
                <a:ea typeface="Avenir"/>
                <a:cs typeface="Avenir"/>
                <a:sym typeface="Avenir"/>
              </a:rPr>
              <a: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181;g10e8baa4dac_0_48"/>
          <p:cNvSpPr txBox="1"/>
          <p:nvPr/>
        </p:nvSpPr>
        <p:spPr>
          <a:xfrm>
            <a:off x="1304000" y="1503175"/>
            <a:ext cx="10097400" cy="42480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1" i="0" u="none" strike="noStrike" kern="0" cap="none" spc="0" normalizeH="0" baseline="0" noProof="0" dirty="0">
              <a:ln>
                <a:noFill/>
              </a:ln>
              <a:solidFill>
                <a:srgbClr val="EF7850"/>
              </a:solidFill>
              <a:effectLst/>
              <a:uLnTx/>
              <a:uFillTx/>
              <a:latin typeface="Calibri" panose="020F0502020204030204" pitchFamily="34" charset="0"/>
              <a:ea typeface="Avenir"/>
              <a:cs typeface="Calibri" panose="020F0502020204030204" pitchFamily="34" charset="0"/>
              <a:sym typeface="Avenir"/>
            </a:endParaRPr>
          </a:p>
          <a:p>
            <a:pPr marL="457200" marR="0" lvl="0" indent="0" algn="l" defTabSz="914400" rtl="0" eaLnBrk="1" fontAlgn="auto" latinLnBrk="0" hangingPunct="1">
              <a:lnSpc>
                <a:spcPct val="100000"/>
              </a:lnSpc>
              <a:spcBef>
                <a:spcPts val="1200"/>
              </a:spcBef>
              <a:spcAft>
                <a:spcPts val="0"/>
              </a:spcAft>
              <a:buClr>
                <a:srgbClr val="000000"/>
              </a:buClr>
              <a:buSzTx/>
              <a:buFont typeface="Arial"/>
              <a:buNone/>
              <a:tabLst/>
              <a:defRPr/>
            </a:pPr>
            <a:endParaRPr kumimoji="0" lang="en-US" sz="2000" b="1" i="0" u="none" strike="noStrike" kern="0" cap="none" spc="0" normalizeH="0" baseline="0" noProof="0" dirty="0">
              <a:ln>
                <a:noFill/>
              </a:ln>
              <a:solidFill>
                <a:srgbClr val="EF7850"/>
              </a:solidFill>
              <a:effectLst/>
              <a:uLnTx/>
              <a:uFillTx/>
              <a:latin typeface="Calibri" panose="020F0502020204030204" pitchFamily="34" charset="0"/>
              <a:ea typeface="Avenir"/>
              <a:cs typeface="Calibri" panose="020F0502020204030204" pitchFamily="34" charset="0"/>
              <a:sym typeface="Avenir"/>
            </a:endParaRP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3" name="Picture 2" descr="Logo&#10;&#10;Description automatically generated">
            <a:extLst>
              <a:ext uri="{FF2B5EF4-FFF2-40B4-BE49-F238E27FC236}">
                <a16:creationId xmlns:a16="http://schemas.microsoft.com/office/drawing/2014/main" id="{57418D94-5C27-4111-AAB1-F2C68E10A824}"/>
              </a:ext>
            </a:extLst>
          </p:cNvPr>
          <p:cNvPicPr>
            <a:picLocks noChangeAspect="1"/>
          </p:cNvPicPr>
          <p:nvPr/>
        </p:nvPicPr>
        <p:blipFill>
          <a:blip r:embed="rId3"/>
          <a:stretch>
            <a:fillRect/>
          </a:stretch>
        </p:blipFill>
        <p:spPr>
          <a:xfrm>
            <a:off x="9952522" y="5858972"/>
            <a:ext cx="1005038" cy="633268"/>
          </a:xfrm>
          <a:prstGeom prst="rect">
            <a:avLst/>
          </a:prstGeom>
        </p:spPr>
      </p:pic>
      <p:graphicFrame>
        <p:nvGraphicFramePr>
          <p:cNvPr id="8" name="Chart 7">
            <a:extLst>
              <a:ext uri="{FF2B5EF4-FFF2-40B4-BE49-F238E27FC236}">
                <a16:creationId xmlns:a16="http://schemas.microsoft.com/office/drawing/2014/main" id="{858C19C4-4872-4332-AF68-EA76C3E7D94C}"/>
              </a:ext>
            </a:extLst>
          </p:cNvPr>
          <p:cNvGraphicFramePr/>
          <p:nvPr>
            <p:extLst>
              <p:ext uri="{D42A27DB-BD31-4B8C-83A1-F6EECF244321}">
                <p14:modId xmlns:p14="http://schemas.microsoft.com/office/powerpoint/2010/main" val="2375648206"/>
              </p:ext>
            </p:extLst>
          </p:nvPr>
        </p:nvGraphicFramePr>
        <p:xfrm>
          <a:off x="3036162" y="1839912"/>
          <a:ext cx="7075503" cy="413476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3482976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6"/>
        <p:cNvGrpSpPr/>
        <p:nvPr/>
      </p:nvGrpSpPr>
      <p:grpSpPr>
        <a:xfrm>
          <a:off x="0" y="0"/>
          <a:ext cx="0" cy="0"/>
          <a:chOff x="0" y="0"/>
          <a:chExt cx="0" cy="0"/>
        </a:xfrm>
      </p:grpSpPr>
      <p:sp>
        <p:nvSpPr>
          <p:cNvPr id="177" name="Google Shape;177;g10e8baa4dac_0_48"/>
          <p:cNvSpPr txBox="1">
            <a:spLocks noGrp="1"/>
          </p:cNvSpPr>
          <p:nvPr>
            <p:ph type="title"/>
          </p:nvPr>
        </p:nvSpPr>
        <p:spPr>
          <a:xfrm>
            <a:off x="1378099" y="358625"/>
            <a:ext cx="10183800" cy="1344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320"/>
              <a:buFont typeface="Calibri"/>
              <a:buNone/>
            </a:pPr>
            <a:r>
              <a:rPr lang="en-IE" sz="3659" dirty="0"/>
              <a:t>Childcare in Ireland: parents, relatives, childminders and creches</a:t>
            </a:r>
            <a:endParaRPr sz="3659" dirty="0"/>
          </a:p>
        </p:txBody>
      </p:sp>
      <p:sp>
        <p:nvSpPr>
          <p:cNvPr id="178" name="Google Shape;178;g10e8baa4dac_0_48"/>
          <p:cNvSpPr/>
          <p:nvPr/>
        </p:nvSpPr>
        <p:spPr>
          <a:xfrm>
            <a:off x="5857461" y="1825626"/>
            <a:ext cx="5247900" cy="3369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79" name="Google Shape;179;g10e8baa4dac_0_48"/>
          <p:cNvSpPr txBox="1">
            <a:spLocks noGrp="1"/>
          </p:cNvSpPr>
          <p:nvPr>
            <p:ph type="sldNum" idx="12"/>
          </p:nvPr>
        </p:nvSpPr>
        <p:spPr>
          <a:xfrm>
            <a:off x="323850" y="6141080"/>
            <a:ext cx="488700" cy="3099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a:ln>
                  <a:noFill/>
                </a:ln>
                <a:solidFill>
                  <a:srgbClr val="3F3F3F"/>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14</a:t>
            </a:fld>
            <a:endParaRPr kumimoji="0" sz="1200" b="0" i="0" u="none" strike="noStrike" kern="0" cap="none" spc="0" normalizeH="0" baseline="0" noProof="0">
              <a:ln>
                <a:noFill/>
              </a:ln>
              <a:solidFill>
                <a:srgbClr val="3F3F3F"/>
              </a:solidFill>
              <a:effectLst/>
              <a:uLnTx/>
              <a:uFillTx/>
              <a:latin typeface="Avenir"/>
              <a:ea typeface="Avenir"/>
              <a:cs typeface="Avenir"/>
              <a:sym typeface="Avenir"/>
            </a:endParaRPr>
          </a:p>
        </p:txBody>
      </p:sp>
      <p:sp>
        <p:nvSpPr>
          <p:cNvPr id="180" name="Google Shape;180;g10e8baa4dac_0_48"/>
          <p:cNvSpPr txBox="1"/>
          <p:nvPr/>
        </p:nvSpPr>
        <p:spPr>
          <a:xfrm>
            <a:off x="749391" y="6157540"/>
            <a:ext cx="222300" cy="2769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a:ln>
                  <a:noFill/>
                </a:ln>
                <a:solidFill>
                  <a:srgbClr val="3F3F3F"/>
                </a:solidFill>
                <a:effectLst/>
                <a:uLnTx/>
                <a:uFillTx/>
                <a:latin typeface="Avenir"/>
                <a:ea typeface="Avenir"/>
                <a:cs typeface="Avenir"/>
                <a:sym typeface="Avenir"/>
              </a:rPr>
              <a: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181;g10e8baa4dac_0_48"/>
          <p:cNvSpPr txBox="1"/>
          <p:nvPr/>
        </p:nvSpPr>
        <p:spPr>
          <a:xfrm>
            <a:off x="1304000" y="1503175"/>
            <a:ext cx="10097400" cy="42480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1" i="0" u="none" strike="noStrike" kern="0" cap="none" spc="0" normalizeH="0" baseline="0" noProof="0" dirty="0">
              <a:ln>
                <a:noFill/>
              </a:ln>
              <a:solidFill>
                <a:srgbClr val="EF7850"/>
              </a:solidFill>
              <a:effectLst/>
              <a:uLnTx/>
              <a:uFillTx/>
              <a:latin typeface="Calibri" panose="020F0502020204030204" pitchFamily="34" charset="0"/>
              <a:ea typeface="Avenir"/>
              <a:cs typeface="Calibri" panose="020F0502020204030204" pitchFamily="34" charset="0"/>
              <a:sym typeface="Avenir"/>
            </a:endParaRPr>
          </a:p>
          <a:p>
            <a:pPr marL="457200" marR="0" lvl="0" indent="0" algn="l" defTabSz="914400" rtl="0" eaLnBrk="1" fontAlgn="auto" latinLnBrk="0" hangingPunct="1">
              <a:lnSpc>
                <a:spcPct val="100000"/>
              </a:lnSpc>
              <a:spcBef>
                <a:spcPts val="1200"/>
              </a:spcBef>
              <a:spcAft>
                <a:spcPts val="0"/>
              </a:spcAft>
              <a:buClr>
                <a:srgbClr val="000000"/>
              </a:buClr>
              <a:buSzTx/>
              <a:buFont typeface="Arial"/>
              <a:buNone/>
              <a:tabLst/>
              <a:defRPr/>
            </a:pPr>
            <a:endParaRPr kumimoji="0" lang="en-US" sz="2000" b="1" i="0" u="none" strike="noStrike" kern="0" cap="none" spc="0" normalizeH="0" baseline="0" noProof="0" dirty="0">
              <a:ln>
                <a:noFill/>
              </a:ln>
              <a:solidFill>
                <a:srgbClr val="EF7850"/>
              </a:solidFill>
              <a:effectLst/>
              <a:uLnTx/>
              <a:uFillTx/>
              <a:latin typeface="Calibri" panose="020F0502020204030204" pitchFamily="34" charset="0"/>
              <a:ea typeface="Avenir"/>
              <a:cs typeface="Calibri" panose="020F0502020204030204" pitchFamily="34" charset="0"/>
              <a:sym typeface="Avenir"/>
            </a:endParaRP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3" name="Picture 2" descr="Logo&#10;&#10;Description automatically generated">
            <a:extLst>
              <a:ext uri="{FF2B5EF4-FFF2-40B4-BE49-F238E27FC236}">
                <a16:creationId xmlns:a16="http://schemas.microsoft.com/office/drawing/2014/main" id="{57418D94-5C27-4111-AAB1-F2C68E10A824}"/>
              </a:ext>
            </a:extLst>
          </p:cNvPr>
          <p:cNvPicPr>
            <a:picLocks noChangeAspect="1"/>
          </p:cNvPicPr>
          <p:nvPr/>
        </p:nvPicPr>
        <p:blipFill>
          <a:blip r:embed="rId3"/>
          <a:stretch>
            <a:fillRect/>
          </a:stretch>
        </p:blipFill>
        <p:spPr>
          <a:xfrm>
            <a:off x="9952522" y="5858972"/>
            <a:ext cx="1005038" cy="633268"/>
          </a:xfrm>
          <a:prstGeom prst="rect">
            <a:avLst/>
          </a:prstGeom>
        </p:spPr>
      </p:pic>
      <p:graphicFrame>
        <p:nvGraphicFramePr>
          <p:cNvPr id="8" name="Chart 7">
            <a:extLst>
              <a:ext uri="{FF2B5EF4-FFF2-40B4-BE49-F238E27FC236}">
                <a16:creationId xmlns:a16="http://schemas.microsoft.com/office/drawing/2014/main" id="{BFC5B33C-6A62-4A94-BCF9-FECF35ED4925}"/>
              </a:ext>
            </a:extLst>
          </p:cNvPr>
          <p:cNvGraphicFramePr/>
          <p:nvPr>
            <p:extLst>
              <p:ext uri="{D42A27DB-BD31-4B8C-83A1-F6EECF244321}">
                <p14:modId xmlns:p14="http://schemas.microsoft.com/office/powerpoint/2010/main" val="2434803214"/>
              </p:ext>
            </p:extLst>
          </p:nvPr>
        </p:nvGraphicFramePr>
        <p:xfrm>
          <a:off x="2162726" y="1702925"/>
          <a:ext cx="7866547" cy="404825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09630754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6"/>
        <p:cNvGrpSpPr/>
        <p:nvPr/>
      </p:nvGrpSpPr>
      <p:grpSpPr>
        <a:xfrm>
          <a:off x="0" y="0"/>
          <a:ext cx="0" cy="0"/>
          <a:chOff x="0" y="0"/>
          <a:chExt cx="0" cy="0"/>
        </a:xfrm>
      </p:grpSpPr>
      <p:sp>
        <p:nvSpPr>
          <p:cNvPr id="177" name="Google Shape;177;g10e8baa4dac_0_48"/>
          <p:cNvSpPr txBox="1">
            <a:spLocks noGrp="1"/>
          </p:cNvSpPr>
          <p:nvPr>
            <p:ph type="title"/>
          </p:nvPr>
        </p:nvSpPr>
        <p:spPr>
          <a:xfrm>
            <a:off x="1378099" y="358625"/>
            <a:ext cx="10183800" cy="1344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320"/>
              <a:buFont typeface="Calibri"/>
              <a:buNone/>
            </a:pPr>
            <a:r>
              <a:rPr lang="en-IE" sz="3659" dirty="0"/>
              <a:t>COVID-19 lockdowns in Ireland: 2020 and 2021</a:t>
            </a:r>
            <a:endParaRPr sz="3659" dirty="0"/>
          </a:p>
        </p:txBody>
      </p:sp>
      <p:sp>
        <p:nvSpPr>
          <p:cNvPr id="178" name="Google Shape;178;g10e8baa4dac_0_48"/>
          <p:cNvSpPr/>
          <p:nvPr/>
        </p:nvSpPr>
        <p:spPr>
          <a:xfrm>
            <a:off x="5857461" y="1825626"/>
            <a:ext cx="5247900" cy="3369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79" name="Google Shape;179;g10e8baa4dac_0_48"/>
          <p:cNvSpPr txBox="1">
            <a:spLocks noGrp="1"/>
          </p:cNvSpPr>
          <p:nvPr>
            <p:ph type="sldNum" idx="12"/>
          </p:nvPr>
        </p:nvSpPr>
        <p:spPr>
          <a:xfrm>
            <a:off x="323850" y="6141080"/>
            <a:ext cx="488700" cy="3099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a:ln>
                  <a:noFill/>
                </a:ln>
                <a:solidFill>
                  <a:srgbClr val="3F3F3F"/>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15</a:t>
            </a:fld>
            <a:endParaRPr kumimoji="0" sz="1200" b="0" i="0" u="none" strike="noStrike" kern="0" cap="none" spc="0" normalizeH="0" baseline="0" noProof="0">
              <a:ln>
                <a:noFill/>
              </a:ln>
              <a:solidFill>
                <a:srgbClr val="3F3F3F"/>
              </a:solidFill>
              <a:effectLst/>
              <a:uLnTx/>
              <a:uFillTx/>
              <a:latin typeface="Avenir"/>
              <a:ea typeface="Avenir"/>
              <a:cs typeface="Avenir"/>
              <a:sym typeface="Avenir"/>
            </a:endParaRPr>
          </a:p>
        </p:txBody>
      </p:sp>
      <p:sp>
        <p:nvSpPr>
          <p:cNvPr id="180" name="Google Shape;180;g10e8baa4dac_0_48"/>
          <p:cNvSpPr txBox="1"/>
          <p:nvPr/>
        </p:nvSpPr>
        <p:spPr>
          <a:xfrm>
            <a:off x="749391" y="6157540"/>
            <a:ext cx="222300" cy="2769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a:ln>
                  <a:noFill/>
                </a:ln>
                <a:solidFill>
                  <a:srgbClr val="3F3F3F"/>
                </a:solidFill>
                <a:effectLst/>
                <a:uLnTx/>
                <a:uFillTx/>
                <a:latin typeface="Avenir"/>
                <a:ea typeface="Avenir"/>
                <a:cs typeface="Avenir"/>
                <a:sym typeface="Avenir"/>
              </a:rPr>
              <a: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181;g10e8baa4dac_0_48"/>
          <p:cNvSpPr txBox="1"/>
          <p:nvPr/>
        </p:nvSpPr>
        <p:spPr>
          <a:xfrm>
            <a:off x="1304000" y="1503175"/>
            <a:ext cx="10097400" cy="42480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1" i="0" u="none" strike="noStrike" kern="0" cap="none" spc="0" normalizeH="0" baseline="0" noProof="0" dirty="0">
              <a:ln>
                <a:noFill/>
              </a:ln>
              <a:solidFill>
                <a:srgbClr val="EF7850"/>
              </a:solidFill>
              <a:effectLst/>
              <a:uLnTx/>
              <a:uFillTx/>
              <a:latin typeface="Calibri" panose="020F0502020204030204" pitchFamily="34" charset="0"/>
              <a:ea typeface="Avenir"/>
              <a:cs typeface="Calibri" panose="020F0502020204030204" pitchFamily="34" charset="0"/>
              <a:sym typeface="Avenir"/>
            </a:endParaRPr>
          </a:p>
          <a:p>
            <a:pPr marL="457200" marR="0" lvl="0" indent="0" algn="l" defTabSz="914400" rtl="0" eaLnBrk="1" fontAlgn="auto" latinLnBrk="0" hangingPunct="1">
              <a:lnSpc>
                <a:spcPct val="100000"/>
              </a:lnSpc>
              <a:spcBef>
                <a:spcPts val="1200"/>
              </a:spcBef>
              <a:spcAft>
                <a:spcPts val="0"/>
              </a:spcAft>
              <a:buClr>
                <a:srgbClr val="000000"/>
              </a:buClr>
              <a:buSzTx/>
              <a:buFont typeface="Arial"/>
              <a:buNone/>
              <a:tabLst/>
              <a:defRPr/>
            </a:pPr>
            <a:endParaRPr kumimoji="0" lang="en-US" sz="2000" b="1" i="0" u="none" strike="noStrike" kern="0" cap="none" spc="0" normalizeH="0" baseline="0" noProof="0" dirty="0">
              <a:ln>
                <a:noFill/>
              </a:ln>
              <a:solidFill>
                <a:srgbClr val="EF7850"/>
              </a:solidFill>
              <a:effectLst/>
              <a:uLnTx/>
              <a:uFillTx/>
              <a:latin typeface="Calibri" panose="020F0502020204030204" pitchFamily="34" charset="0"/>
              <a:ea typeface="Avenir"/>
              <a:cs typeface="Calibri" panose="020F0502020204030204" pitchFamily="34" charset="0"/>
              <a:sym typeface="Avenir"/>
            </a:endParaRP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3" name="Picture 2" descr="Logo&#10;&#10;Description automatically generated">
            <a:extLst>
              <a:ext uri="{FF2B5EF4-FFF2-40B4-BE49-F238E27FC236}">
                <a16:creationId xmlns:a16="http://schemas.microsoft.com/office/drawing/2014/main" id="{57418D94-5C27-4111-AAB1-F2C68E10A824}"/>
              </a:ext>
            </a:extLst>
          </p:cNvPr>
          <p:cNvPicPr>
            <a:picLocks noChangeAspect="1"/>
          </p:cNvPicPr>
          <p:nvPr/>
        </p:nvPicPr>
        <p:blipFill>
          <a:blip r:embed="rId3"/>
          <a:stretch>
            <a:fillRect/>
          </a:stretch>
        </p:blipFill>
        <p:spPr>
          <a:xfrm>
            <a:off x="9952522" y="5858972"/>
            <a:ext cx="1005038" cy="633268"/>
          </a:xfrm>
          <a:prstGeom prst="rect">
            <a:avLst/>
          </a:prstGeom>
        </p:spPr>
      </p:pic>
      <p:graphicFrame>
        <p:nvGraphicFramePr>
          <p:cNvPr id="8" name="Table 7">
            <a:extLst>
              <a:ext uri="{FF2B5EF4-FFF2-40B4-BE49-F238E27FC236}">
                <a16:creationId xmlns:a16="http://schemas.microsoft.com/office/drawing/2014/main" id="{E0B65AA6-5B40-4991-9865-B99D083B291C}"/>
              </a:ext>
            </a:extLst>
          </p:cNvPr>
          <p:cNvGraphicFramePr>
            <a:graphicFrameLocks noGrp="1"/>
          </p:cNvGraphicFramePr>
          <p:nvPr>
            <p:extLst>
              <p:ext uri="{D42A27DB-BD31-4B8C-83A1-F6EECF244321}">
                <p14:modId xmlns:p14="http://schemas.microsoft.com/office/powerpoint/2010/main" val="3374911034"/>
              </p:ext>
            </p:extLst>
          </p:nvPr>
        </p:nvGraphicFramePr>
        <p:xfrm>
          <a:off x="1537572" y="1825623"/>
          <a:ext cx="9871965" cy="4237017"/>
        </p:xfrm>
        <a:graphic>
          <a:graphicData uri="http://schemas.openxmlformats.org/drawingml/2006/table">
            <a:tbl>
              <a:tblPr/>
              <a:tblGrid>
                <a:gridCol w="1460349">
                  <a:extLst>
                    <a:ext uri="{9D8B030D-6E8A-4147-A177-3AD203B41FA5}">
                      <a16:colId xmlns:a16="http://schemas.microsoft.com/office/drawing/2014/main" val="3782124372"/>
                    </a:ext>
                  </a:extLst>
                </a:gridCol>
                <a:gridCol w="700968">
                  <a:extLst>
                    <a:ext uri="{9D8B030D-6E8A-4147-A177-3AD203B41FA5}">
                      <a16:colId xmlns:a16="http://schemas.microsoft.com/office/drawing/2014/main" val="4144690378"/>
                    </a:ext>
                  </a:extLst>
                </a:gridCol>
                <a:gridCol w="700968">
                  <a:extLst>
                    <a:ext uri="{9D8B030D-6E8A-4147-A177-3AD203B41FA5}">
                      <a16:colId xmlns:a16="http://schemas.microsoft.com/office/drawing/2014/main" val="2367970477"/>
                    </a:ext>
                  </a:extLst>
                </a:gridCol>
                <a:gridCol w="700968">
                  <a:extLst>
                    <a:ext uri="{9D8B030D-6E8A-4147-A177-3AD203B41FA5}">
                      <a16:colId xmlns:a16="http://schemas.microsoft.com/office/drawing/2014/main" val="1877037542"/>
                    </a:ext>
                  </a:extLst>
                </a:gridCol>
                <a:gridCol w="700968">
                  <a:extLst>
                    <a:ext uri="{9D8B030D-6E8A-4147-A177-3AD203B41FA5}">
                      <a16:colId xmlns:a16="http://schemas.microsoft.com/office/drawing/2014/main" val="3819938089"/>
                    </a:ext>
                  </a:extLst>
                </a:gridCol>
                <a:gridCol w="700968">
                  <a:extLst>
                    <a:ext uri="{9D8B030D-6E8A-4147-A177-3AD203B41FA5}">
                      <a16:colId xmlns:a16="http://schemas.microsoft.com/office/drawing/2014/main" val="1524254130"/>
                    </a:ext>
                  </a:extLst>
                </a:gridCol>
                <a:gridCol w="700968">
                  <a:extLst>
                    <a:ext uri="{9D8B030D-6E8A-4147-A177-3AD203B41FA5}">
                      <a16:colId xmlns:a16="http://schemas.microsoft.com/office/drawing/2014/main" val="2503886940"/>
                    </a:ext>
                  </a:extLst>
                </a:gridCol>
                <a:gridCol w="700968">
                  <a:extLst>
                    <a:ext uri="{9D8B030D-6E8A-4147-A177-3AD203B41FA5}">
                      <a16:colId xmlns:a16="http://schemas.microsoft.com/office/drawing/2014/main" val="2824368032"/>
                    </a:ext>
                  </a:extLst>
                </a:gridCol>
                <a:gridCol w="700968">
                  <a:extLst>
                    <a:ext uri="{9D8B030D-6E8A-4147-A177-3AD203B41FA5}">
                      <a16:colId xmlns:a16="http://schemas.microsoft.com/office/drawing/2014/main" val="3249142921"/>
                    </a:ext>
                  </a:extLst>
                </a:gridCol>
                <a:gridCol w="700968">
                  <a:extLst>
                    <a:ext uri="{9D8B030D-6E8A-4147-A177-3AD203B41FA5}">
                      <a16:colId xmlns:a16="http://schemas.microsoft.com/office/drawing/2014/main" val="903687444"/>
                    </a:ext>
                  </a:extLst>
                </a:gridCol>
                <a:gridCol w="700968">
                  <a:extLst>
                    <a:ext uri="{9D8B030D-6E8A-4147-A177-3AD203B41FA5}">
                      <a16:colId xmlns:a16="http://schemas.microsoft.com/office/drawing/2014/main" val="884248304"/>
                    </a:ext>
                  </a:extLst>
                </a:gridCol>
                <a:gridCol w="700968">
                  <a:extLst>
                    <a:ext uri="{9D8B030D-6E8A-4147-A177-3AD203B41FA5}">
                      <a16:colId xmlns:a16="http://schemas.microsoft.com/office/drawing/2014/main" val="472585716"/>
                    </a:ext>
                  </a:extLst>
                </a:gridCol>
                <a:gridCol w="700968">
                  <a:extLst>
                    <a:ext uri="{9D8B030D-6E8A-4147-A177-3AD203B41FA5}">
                      <a16:colId xmlns:a16="http://schemas.microsoft.com/office/drawing/2014/main" val="2998774768"/>
                    </a:ext>
                  </a:extLst>
                </a:gridCol>
              </a:tblGrid>
              <a:tr h="206608">
                <a:tc>
                  <a:txBody>
                    <a:bodyPr/>
                    <a:lstStyle/>
                    <a:p>
                      <a:pPr algn="r" fontAlgn="b"/>
                      <a:r>
                        <a:rPr lang="en-IE" sz="1400" b="1" i="0" u="none" strike="noStrike" dirty="0">
                          <a:solidFill>
                            <a:srgbClr val="000000"/>
                          </a:solidFill>
                          <a:effectLst/>
                          <a:latin typeface="Avenir Black"/>
                        </a:rPr>
                        <a:t>2020</a:t>
                      </a:r>
                    </a:p>
                  </a:txBody>
                  <a:tcPr marL="8351" marR="8351" marT="8351" marB="0" anchor="b">
                    <a:lnL>
                      <a:noFill/>
                    </a:lnL>
                    <a:lnR>
                      <a:noFill/>
                    </a:lnR>
                    <a:lnT>
                      <a:noFill/>
                    </a:lnT>
                    <a:lnB>
                      <a:noFill/>
                    </a:lnB>
                  </a:tcPr>
                </a:tc>
                <a:tc>
                  <a:txBody>
                    <a:bodyPr/>
                    <a:lstStyle/>
                    <a:p>
                      <a:pPr algn="l" fontAlgn="b"/>
                      <a:endParaRPr lang="en-IE" sz="1400" b="0" i="0" u="none" strike="noStrike" dirty="0">
                        <a:solidFill>
                          <a:srgbClr val="000000"/>
                        </a:solidFill>
                        <a:effectLst/>
                        <a:latin typeface="Avenir Black"/>
                      </a:endParaRPr>
                    </a:p>
                  </a:txBody>
                  <a:tcPr marL="8351" marR="8351" marT="8351" marB="0" anchor="b">
                    <a:lnL>
                      <a:noFill/>
                    </a:lnL>
                    <a:lnR>
                      <a:noFill/>
                    </a:lnR>
                    <a:lnT>
                      <a:noFill/>
                    </a:lnT>
                    <a:lnB>
                      <a:noFill/>
                    </a:lnB>
                  </a:tcPr>
                </a:tc>
                <a:tc>
                  <a:txBody>
                    <a:bodyPr/>
                    <a:lstStyle/>
                    <a:p>
                      <a:pPr algn="l" fontAlgn="b"/>
                      <a:endParaRPr lang="en-IE" sz="1400" b="0" i="0" u="none" strike="noStrike">
                        <a:solidFill>
                          <a:srgbClr val="000000"/>
                        </a:solidFill>
                        <a:effectLst/>
                        <a:latin typeface="Avenir Black"/>
                      </a:endParaRPr>
                    </a:p>
                  </a:txBody>
                  <a:tcPr marL="8351" marR="8351" marT="8351" marB="0" anchor="b">
                    <a:lnL>
                      <a:noFill/>
                    </a:lnL>
                    <a:lnR>
                      <a:noFill/>
                    </a:lnR>
                    <a:lnT>
                      <a:noFill/>
                    </a:lnT>
                    <a:lnB>
                      <a:noFill/>
                    </a:lnB>
                  </a:tcPr>
                </a:tc>
                <a:tc>
                  <a:txBody>
                    <a:bodyPr/>
                    <a:lstStyle/>
                    <a:p>
                      <a:pPr algn="l" fontAlgn="b"/>
                      <a:endParaRPr lang="en-IE" sz="1400" b="0" i="0" u="none" strike="noStrike">
                        <a:solidFill>
                          <a:srgbClr val="000000"/>
                        </a:solidFill>
                        <a:effectLst/>
                        <a:latin typeface="Avenir Black"/>
                      </a:endParaRPr>
                    </a:p>
                  </a:txBody>
                  <a:tcPr marL="8351" marR="8351" marT="8351" marB="0" anchor="b">
                    <a:lnL>
                      <a:noFill/>
                    </a:lnL>
                    <a:lnR>
                      <a:noFill/>
                    </a:lnR>
                    <a:lnT>
                      <a:noFill/>
                    </a:lnT>
                    <a:lnB>
                      <a:noFill/>
                    </a:lnB>
                  </a:tcPr>
                </a:tc>
                <a:tc>
                  <a:txBody>
                    <a:bodyPr/>
                    <a:lstStyle/>
                    <a:p>
                      <a:pPr algn="l" fontAlgn="b"/>
                      <a:endParaRPr lang="en-IE" sz="1400" b="0" i="0" u="none" strike="noStrike">
                        <a:solidFill>
                          <a:srgbClr val="000000"/>
                        </a:solidFill>
                        <a:effectLst/>
                        <a:latin typeface="Avenir Black"/>
                      </a:endParaRPr>
                    </a:p>
                  </a:txBody>
                  <a:tcPr marL="8351" marR="8351" marT="8351" marB="0" anchor="b">
                    <a:lnL>
                      <a:noFill/>
                    </a:lnL>
                    <a:lnR>
                      <a:noFill/>
                    </a:lnR>
                    <a:lnT>
                      <a:noFill/>
                    </a:lnT>
                    <a:lnB>
                      <a:noFill/>
                    </a:lnB>
                  </a:tcPr>
                </a:tc>
                <a:tc>
                  <a:txBody>
                    <a:bodyPr/>
                    <a:lstStyle/>
                    <a:p>
                      <a:pPr algn="l" fontAlgn="b"/>
                      <a:endParaRPr lang="en-IE" sz="1400" b="0" i="0" u="none" strike="noStrike">
                        <a:solidFill>
                          <a:srgbClr val="000000"/>
                        </a:solidFill>
                        <a:effectLst/>
                        <a:latin typeface="Avenir Black"/>
                      </a:endParaRPr>
                    </a:p>
                  </a:txBody>
                  <a:tcPr marL="8351" marR="8351" marT="8351" marB="0" anchor="b">
                    <a:lnL>
                      <a:noFill/>
                    </a:lnL>
                    <a:lnR>
                      <a:noFill/>
                    </a:lnR>
                    <a:lnT>
                      <a:noFill/>
                    </a:lnT>
                    <a:lnB>
                      <a:noFill/>
                    </a:lnB>
                  </a:tcPr>
                </a:tc>
                <a:tc>
                  <a:txBody>
                    <a:bodyPr/>
                    <a:lstStyle/>
                    <a:p>
                      <a:pPr algn="l" fontAlgn="b"/>
                      <a:endParaRPr lang="en-IE" sz="1400" b="0" i="0" u="none" strike="noStrike">
                        <a:solidFill>
                          <a:srgbClr val="000000"/>
                        </a:solidFill>
                        <a:effectLst/>
                        <a:latin typeface="Avenir Black"/>
                      </a:endParaRPr>
                    </a:p>
                  </a:txBody>
                  <a:tcPr marL="8351" marR="8351" marT="8351" marB="0" anchor="b">
                    <a:lnL>
                      <a:noFill/>
                    </a:lnL>
                    <a:lnR>
                      <a:noFill/>
                    </a:lnR>
                    <a:lnT>
                      <a:noFill/>
                    </a:lnT>
                    <a:lnB>
                      <a:noFill/>
                    </a:lnB>
                  </a:tcPr>
                </a:tc>
                <a:tc>
                  <a:txBody>
                    <a:bodyPr/>
                    <a:lstStyle/>
                    <a:p>
                      <a:pPr algn="l" fontAlgn="b"/>
                      <a:endParaRPr lang="en-IE" sz="1400" b="0" i="0" u="none" strike="noStrike">
                        <a:solidFill>
                          <a:srgbClr val="000000"/>
                        </a:solidFill>
                        <a:effectLst/>
                        <a:latin typeface="Avenir Black"/>
                      </a:endParaRPr>
                    </a:p>
                  </a:txBody>
                  <a:tcPr marL="8351" marR="8351" marT="8351" marB="0" anchor="b">
                    <a:lnL>
                      <a:noFill/>
                    </a:lnL>
                    <a:lnR>
                      <a:noFill/>
                    </a:lnR>
                    <a:lnT>
                      <a:noFill/>
                    </a:lnT>
                    <a:lnB>
                      <a:noFill/>
                    </a:lnB>
                  </a:tcPr>
                </a:tc>
                <a:tc>
                  <a:txBody>
                    <a:bodyPr/>
                    <a:lstStyle/>
                    <a:p>
                      <a:pPr algn="l" fontAlgn="b"/>
                      <a:endParaRPr lang="en-IE" sz="1400" b="0" i="0" u="none" strike="noStrike">
                        <a:solidFill>
                          <a:srgbClr val="000000"/>
                        </a:solidFill>
                        <a:effectLst/>
                        <a:latin typeface="Avenir Black"/>
                      </a:endParaRPr>
                    </a:p>
                  </a:txBody>
                  <a:tcPr marL="8351" marR="8351" marT="8351" marB="0" anchor="b">
                    <a:lnL>
                      <a:noFill/>
                    </a:lnL>
                    <a:lnR>
                      <a:noFill/>
                    </a:lnR>
                    <a:lnT>
                      <a:noFill/>
                    </a:lnT>
                    <a:lnB>
                      <a:noFill/>
                    </a:lnB>
                  </a:tcPr>
                </a:tc>
                <a:tc>
                  <a:txBody>
                    <a:bodyPr/>
                    <a:lstStyle/>
                    <a:p>
                      <a:pPr algn="l" fontAlgn="b"/>
                      <a:endParaRPr lang="en-IE" sz="1400" b="0" i="0" u="none" strike="noStrike">
                        <a:solidFill>
                          <a:srgbClr val="000000"/>
                        </a:solidFill>
                        <a:effectLst/>
                        <a:latin typeface="Avenir Black"/>
                      </a:endParaRPr>
                    </a:p>
                  </a:txBody>
                  <a:tcPr marL="8351" marR="8351" marT="8351" marB="0" anchor="b">
                    <a:lnL>
                      <a:noFill/>
                    </a:lnL>
                    <a:lnR>
                      <a:noFill/>
                    </a:lnR>
                    <a:lnT>
                      <a:noFill/>
                    </a:lnT>
                    <a:lnB>
                      <a:noFill/>
                    </a:lnB>
                  </a:tcPr>
                </a:tc>
                <a:tc>
                  <a:txBody>
                    <a:bodyPr/>
                    <a:lstStyle/>
                    <a:p>
                      <a:pPr algn="l" fontAlgn="b"/>
                      <a:endParaRPr lang="en-IE" sz="1400" b="0" i="0" u="none" strike="noStrike">
                        <a:solidFill>
                          <a:srgbClr val="000000"/>
                        </a:solidFill>
                        <a:effectLst/>
                        <a:latin typeface="Avenir Black"/>
                      </a:endParaRPr>
                    </a:p>
                  </a:txBody>
                  <a:tcPr marL="8351" marR="8351" marT="8351" marB="0" anchor="b">
                    <a:lnL>
                      <a:noFill/>
                    </a:lnL>
                    <a:lnR>
                      <a:noFill/>
                    </a:lnR>
                    <a:lnT>
                      <a:noFill/>
                    </a:lnT>
                    <a:lnB>
                      <a:noFill/>
                    </a:lnB>
                  </a:tcPr>
                </a:tc>
                <a:tc>
                  <a:txBody>
                    <a:bodyPr/>
                    <a:lstStyle/>
                    <a:p>
                      <a:pPr algn="l" fontAlgn="b"/>
                      <a:endParaRPr lang="en-IE" sz="1400" b="0" i="0" u="none" strike="noStrike">
                        <a:solidFill>
                          <a:srgbClr val="000000"/>
                        </a:solidFill>
                        <a:effectLst/>
                        <a:latin typeface="Avenir Black"/>
                      </a:endParaRPr>
                    </a:p>
                  </a:txBody>
                  <a:tcPr marL="8351" marR="8351" marT="8351" marB="0" anchor="b">
                    <a:lnL>
                      <a:noFill/>
                    </a:lnL>
                    <a:lnR>
                      <a:noFill/>
                    </a:lnR>
                    <a:lnT>
                      <a:noFill/>
                    </a:lnT>
                    <a:lnB>
                      <a:noFill/>
                    </a:lnB>
                  </a:tcPr>
                </a:tc>
                <a:tc>
                  <a:txBody>
                    <a:bodyPr/>
                    <a:lstStyle/>
                    <a:p>
                      <a:pPr algn="l" fontAlgn="b"/>
                      <a:endParaRPr lang="en-IE" sz="1400" b="0" i="0" u="none" strike="noStrike">
                        <a:solidFill>
                          <a:srgbClr val="000000"/>
                        </a:solidFill>
                        <a:effectLst/>
                        <a:latin typeface="Avenir Black"/>
                      </a:endParaRPr>
                    </a:p>
                  </a:txBody>
                  <a:tcPr marL="8351" marR="8351" marT="8351" marB="0" anchor="b">
                    <a:lnL>
                      <a:noFill/>
                    </a:lnL>
                    <a:lnR>
                      <a:noFill/>
                    </a:lnR>
                    <a:lnT>
                      <a:noFill/>
                    </a:lnT>
                    <a:lnB>
                      <a:noFill/>
                    </a:lnB>
                  </a:tcPr>
                </a:tc>
                <a:extLst>
                  <a:ext uri="{0D108BD9-81ED-4DB2-BD59-A6C34878D82A}">
                    <a16:rowId xmlns:a16="http://schemas.microsoft.com/office/drawing/2014/main" val="2474477219"/>
                  </a:ext>
                </a:extLst>
              </a:tr>
              <a:tr h="206608">
                <a:tc>
                  <a:txBody>
                    <a:bodyPr/>
                    <a:lstStyle/>
                    <a:p>
                      <a:pPr algn="l" fontAlgn="b"/>
                      <a:endParaRPr lang="en-IE" sz="1400" b="1" i="0" u="none" strike="noStrike">
                        <a:solidFill>
                          <a:srgbClr val="000000"/>
                        </a:solidFill>
                        <a:effectLst/>
                        <a:latin typeface="Avenir Black"/>
                      </a:endParaRPr>
                    </a:p>
                  </a:txBody>
                  <a:tcPr marL="8351" marR="8351" marT="835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Avenir Black"/>
                        </a:rPr>
                        <a:t>Jan</a:t>
                      </a:r>
                    </a:p>
                  </a:txBody>
                  <a:tcPr marL="8351" marR="8351" marT="835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Avenir Black"/>
                        </a:rPr>
                        <a:t>Feb</a:t>
                      </a:r>
                    </a:p>
                  </a:txBody>
                  <a:tcPr marL="8351" marR="8351" marT="835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Avenir Black"/>
                        </a:rPr>
                        <a:t>Mar</a:t>
                      </a:r>
                    </a:p>
                  </a:txBody>
                  <a:tcPr marL="8351" marR="8351" marT="835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Avenir Black"/>
                        </a:rPr>
                        <a:t>Apr</a:t>
                      </a:r>
                    </a:p>
                  </a:txBody>
                  <a:tcPr marL="8351" marR="8351" marT="835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Avenir Black"/>
                        </a:rPr>
                        <a:t>May</a:t>
                      </a:r>
                    </a:p>
                  </a:txBody>
                  <a:tcPr marL="8351" marR="8351" marT="835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Avenir Black"/>
                        </a:rPr>
                        <a:t>June</a:t>
                      </a:r>
                    </a:p>
                  </a:txBody>
                  <a:tcPr marL="8351" marR="8351" marT="835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Avenir Black"/>
                        </a:rPr>
                        <a:t>July</a:t>
                      </a:r>
                    </a:p>
                  </a:txBody>
                  <a:tcPr marL="8351" marR="8351" marT="835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Avenir Black"/>
                        </a:rPr>
                        <a:t>Aug</a:t>
                      </a:r>
                    </a:p>
                  </a:txBody>
                  <a:tcPr marL="8351" marR="8351" marT="835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Avenir Black"/>
                        </a:rPr>
                        <a:t>Sep</a:t>
                      </a:r>
                    </a:p>
                  </a:txBody>
                  <a:tcPr marL="8351" marR="8351" marT="835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Avenir Black"/>
                        </a:rPr>
                        <a:t>Oct</a:t>
                      </a:r>
                    </a:p>
                  </a:txBody>
                  <a:tcPr marL="8351" marR="8351" marT="835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Avenir Black"/>
                        </a:rPr>
                        <a:t>Nov</a:t>
                      </a:r>
                    </a:p>
                  </a:txBody>
                  <a:tcPr marL="8351" marR="8351" marT="835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Avenir Black"/>
                        </a:rPr>
                        <a:t>Dec</a:t>
                      </a:r>
                    </a:p>
                  </a:txBody>
                  <a:tcPr marL="8351" marR="8351" marT="8351"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33637214"/>
                  </a:ext>
                </a:extLst>
              </a:tr>
              <a:tr h="206608">
                <a:tc>
                  <a:txBody>
                    <a:bodyPr/>
                    <a:lstStyle/>
                    <a:p>
                      <a:pPr algn="l" fontAlgn="b"/>
                      <a:r>
                        <a:rPr lang="en-IE" sz="1400" b="1" i="0" u="none" strike="noStrike">
                          <a:solidFill>
                            <a:srgbClr val="000000"/>
                          </a:solidFill>
                          <a:effectLst/>
                          <a:latin typeface="Avenir Black"/>
                        </a:rPr>
                        <a:t>Essential services</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dirty="0">
                          <a:solidFill>
                            <a:srgbClr val="000000"/>
                          </a:solidFill>
                          <a:effectLst/>
                          <a:highlight>
                            <a:srgbClr val="00FF00"/>
                          </a:highligh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en-IE" sz="1400" b="0" i="0" u="none" strike="noStrike">
                          <a:solidFill>
                            <a:srgbClr val="000000"/>
                          </a:solidFill>
                          <a:effectLst/>
                          <a:highlight>
                            <a:srgbClr val="00FF00"/>
                          </a:highligh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en-IE" sz="1400" b="0" i="0" u="none" strike="noStrike" dirty="0">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528488993"/>
                  </a:ext>
                </a:extLst>
              </a:tr>
              <a:tr h="246219">
                <a:tc>
                  <a:txBody>
                    <a:bodyPr/>
                    <a:lstStyle/>
                    <a:p>
                      <a:pPr algn="l" fontAlgn="b"/>
                      <a:r>
                        <a:rPr lang="en-IE" sz="1400" b="1" i="0" u="none" strike="noStrike">
                          <a:solidFill>
                            <a:srgbClr val="000000"/>
                          </a:solidFill>
                          <a:effectLst/>
                          <a:latin typeface="Avenir Black"/>
                        </a:rPr>
                        <a:t>Construction</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highlight>
                            <a:srgbClr val="00FF00"/>
                          </a:highligh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en-IE" sz="1400" b="0" i="0" u="none" strike="noStrike">
                          <a:solidFill>
                            <a:srgbClr val="000000"/>
                          </a:solidFill>
                          <a:effectLst/>
                          <a:highlight>
                            <a:srgbClr val="00FF00"/>
                          </a:highligh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en-IE" sz="1400" b="0" i="0" u="none" strike="noStrike" dirty="0">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IE" sz="1400" b="0" i="0" u="none" strike="noStrike" dirty="0">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IE" sz="1400" b="0" i="0" u="none" strike="noStrike" dirty="0">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907488830"/>
                  </a:ext>
                </a:extLst>
              </a:tr>
              <a:tr h="206608">
                <a:tc>
                  <a:txBody>
                    <a:bodyPr/>
                    <a:lstStyle/>
                    <a:p>
                      <a:pPr algn="l" fontAlgn="b"/>
                      <a:r>
                        <a:rPr lang="en-IE" sz="1400" b="1" i="0" u="none" strike="noStrike">
                          <a:solidFill>
                            <a:srgbClr val="000000"/>
                          </a:solidFill>
                          <a:effectLst/>
                          <a:latin typeface="Avenir Black"/>
                        </a:rPr>
                        <a:t>Retail</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highlight>
                            <a:srgbClr val="00FF00"/>
                          </a:highligh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en-IE" sz="1400" b="0" i="0" u="none" strike="noStrike">
                          <a:solidFill>
                            <a:srgbClr val="000000"/>
                          </a:solidFill>
                          <a:effectLst/>
                          <a:highlight>
                            <a:srgbClr val="00FF00"/>
                          </a:highligh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en-IE" sz="1200" b="0" i="0" u="none" strike="noStrike" dirty="0">
                          <a:solidFill>
                            <a:srgbClr val="000000"/>
                          </a:solidFill>
                          <a:effectLst/>
                          <a:latin typeface="Avenir Black"/>
                        </a:rPr>
                        <a:t> essential</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l" fontAlgn="b"/>
                      <a:r>
                        <a:rPr lang="en-IE" sz="1200" b="0" i="0" u="none" strike="noStrike" dirty="0">
                          <a:solidFill>
                            <a:srgbClr val="000000"/>
                          </a:solidFill>
                          <a:effectLst/>
                          <a:latin typeface="Avenir Black"/>
                        </a:rPr>
                        <a:t>only</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l" fontAlgn="b"/>
                      <a:r>
                        <a:rPr lang="en-IE" sz="1400" b="0" i="0" u="none" strike="noStrike" dirty="0">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884172179"/>
                  </a:ext>
                </a:extLst>
              </a:tr>
              <a:tr h="206608">
                <a:tc>
                  <a:txBody>
                    <a:bodyPr/>
                    <a:lstStyle/>
                    <a:p>
                      <a:pPr algn="l" fontAlgn="b"/>
                      <a:r>
                        <a:rPr lang="en-IE" sz="1400" b="1" i="0" u="none" strike="noStrike">
                          <a:solidFill>
                            <a:srgbClr val="000000"/>
                          </a:solidFill>
                          <a:effectLst/>
                          <a:latin typeface="Avenir Black"/>
                        </a:rPr>
                        <a:t>Hospitality</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highlight>
                            <a:srgbClr val="00FF00"/>
                          </a:highligh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en-IE" sz="1400" b="0" i="0" u="none" strike="noStrike" dirty="0">
                          <a:solidFill>
                            <a:srgbClr val="000000"/>
                          </a:solidFill>
                          <a:effectLst/>
                          <a:highlight>
                            <a:srgbClr val="00FF00"/>
                          </a:highligh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en-IE" sz="1200" b="0" i="0" u="none" strike="noStrike" dirty="0">
                          <a:solidFill>
                            <a:srgbClr val="000000"/>
                          </a:solidFill>
                          <a:effectLst/>
                          <a:latin typeface="Avenir Black"/>
                        </a:rPr>
                        <a:t>March 15</a:t>
                      </a:r>
                      <a:endParaRPr lang="en-IE" sz="1400" b="0" i="0" u="none" strike="noStrike" dirty="0">
                        <a:solidFill>
                          <a:srgbClr val="000000"/>
                        </a:solidFill>
                        <a:effectLst/>
                        <a:latin typeface="Avenir Black"/>
                      </a:endParaRP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IE" sz="1400" b="0" i="0" u="none" strike="noStrike" dirty="0">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102644553"/>
                  </a:ext>
                </a:extLst>
              </a:tr>
              <a:tr h="206608">
                <a:tc>
                  <a:txBody>
                    <a:bodyPr/>
                    <a:lstStyle/>
                    <a:p>
                      <a:pPr algn="l" fontAlgn="b"/>
                      <a:r>
                        <a:rPr lang="en-IE" sz="1400" b="1" i="0" u="none" strike="noStrike">
                          <a:solidFill>
                            <a:srgbClr val="000000"/>
                          </a:solidFill>
                          <a:effectLst/>
                          <a:latin typeface="Avenir Black"/>
                        </a:rPr>
                        <a:t>Childcare</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highlight>
                            <a:srgbClr val="00FF00"/>
                          </a:highligh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en-IE" sz="1400" b="0" i="0" u="none" strike="noStrike">
                          <a:solidFill>
                            <a:srgbClr val="000000"/>
                          </a:solidFill>
                          <a:effectLst/>
                          <a:highlight>
                            <a:srgbClr val="00FF00"/>
                          </a:highligh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en-IE" sz="1200" b="0" i="0" u="none" strike="noStrike" dirty="0">
                          <a:solidFill>
                            <a:srgbClr val="000000"/>
                          </a:solidFill>
                          <a:effectLst/>
                          <a:latin typeface="Avenir Black"/>
                        </a:rPr>
                        <a:t>March 12</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883537987"/>
                  </a:ext>
                </a:extLst>
              </a:tr>
              <a:tr h="206608">
                <a:tc>
                  <a:txBody>
                    <a:bodyPr/>
                    <a:lstStyle/>
                    <a:p>
                      <a:pPr algn="l" fontAlgn="b"/>
                      <a:r>
                        <a:rPr lang="en-IE" sz="1400" b="1" i="0" u="none" strike="noStrike">
                          <a:solidFill>
                            <a:srgbClr val="000000"/>
                          </a:solidFill>
                          <a:effectLst/>
                          <a:latin typeface="Avenir Black"/>
                        </a:rPr>
                        <a:t>Schools</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highlight>
                            <a:srgbClr val="00FF00"/>
                          </a:highligh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en-IE" sz="1400" b="0" i="0" u="none" strike="noStrike">
                          <a:solidFill>
                            <a:srgbClr val="000000"/>
                          </a:solidFill>
                          <a:effectLst/>
                          <a:highlight>
                            <a:srgbClr val="00FF00"/>
                          </a:highligh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en-IE" sz="1200" b="0" i="0" u="none" strike="noStrike" dirty="0">
                          <a:solidFill>
                            <a:srgbClr val="000000"/>
                          </a:solidFill>
                          <a:effectLst/>
                          <a:latin typeface="Avenir Black"/>
                        </a:rPr>
                        <a:t>March 12</a:t>
                      </a:r>
                      <a:endParaRPr lang="en-IE" sz="1400" b="0" i="0" u="none" strike="noStrike" dirty="0">
                        <a:solidFill>
                          <a:srgbClr val="000000"/>
                        </a:solidFill>
                        <a:effectLst/>
                        <a:latin typeface="Avenir Black"/>
                      </a:endParaRP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IE" sz="1400" b="0" i="0" u="none" strike="noStrike" dirty="0">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IE" sz="1400" b="0" i="0" u="none" strike="noStrike" dirty="0">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324018256"/>
                  </a:ext>
                </a:extLst>
              </a:tr>
              <a:tr h="206608">
                <a:tc>
                  <a:txBody>
                    <a:bodyPr/>
                    <a:lstStyle/>
                    <a:p>
                      <a:pPr algn="l" fontAlgn="b"/>
                      <a:r>
                        <a:rPr lang="en-IE" sz="1400" b="1" i="0" u="none" strike="noStrike">
                          <a:solidFill>
                            <a:srgbClr val="000000"/>
                          </a:solidFill>
                          <a:effectLst/>
                          <a:latin typeface="Avenir Black"/>
                        </a:rPr>
                        <a:t>Work from home</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highlight>
                            <a:srgbClr val="00FF00"/>
                          </a:highligh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en-IE" sz="1400" b="0" i="0" u="none" strike="noStrike" dirty="0">
                          <a:solidFill>
                            <a:srgbClr val="000000"/>
                          </a:solidFill>
                          <a:effectLst/>
                          <a:highlight>
                            <a:srgbClr val="00FF00"/>
                          </a:highligh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08080"/>
                    </a:solidFill>
                  </a:tcPr>
                </a:tc>
                <a:tc>
                  <a:txBody>
                    <a:bodyPr/>
                    <a:lstStyle/>
                    <a:p>
                      <a:pPr algn="l" fontAlgn="b"/>
                      <a:r>
                        <a:rPr lang="en-IE" sz="1200" b="0" i="0" u="none" strike="noStrike" dirty="0">
                          <a:solidFill>
                            <a:srgbClr val="000000"/>
                          </a:solidFill>
                          <a:effectLst/>
                          <a:latin typeface="Avenir Black"/>
                        </a:rPr>
                        <a:t>March 24</a:t>
                      </a:r>
                      <a:endParaRPr lang="en-IE" sz="1400" b="0" i="0" u="none" strike="noStrike" dirty="0">
                        <a:solidFill>
                          <a:srgbClr val="000000"/>
                        </a:solidFill>
                        <a:effectLst/>
                        <a:latin typeface="Avenir Black"/>
                      </a:endParaRP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DD7EE"/>
                    </a:solidFill>
                  </a:tcPr>
                </a:tc>
                <a:extLst>
                  <a:ext uri="{0D108BD9-81ED-4DB2-BD59-A6C34878D82A}">
                    <a16:rowId xmlns:a16="http://schemas.microsoft.com/office/drawing/2014/main" val="1336929713"/>
                  </a:ext>
                </a:extLst>
              </a:tr>
              <a:tr h="206608">
                <a:tc>
                  <a:txBody>
                    <a:bodyPr/>
                    <a:lstStyle/>
                    <a:p>
                      <a:pPr algn="l" fontAlgn="b"/>
                      <a:endParaRPr lang="en-IE" sz="1400" b="0" i="0" u="none" strike="noStrike">
                        <a:solidFill>
                          <a:srgbClr val="000000"/>
                        </a:solidFill>
                        <a:effectLst/>
                        <a:latin typeface="Avenir Black"/>
                      </a:endParaRPr>
                    </a:p>
                  </a:txBody>
                  <a:tcPr marL="8351" marR="8351" marT="835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E" sz="1400" b="0" i="0" u="none" strike="noStrike">
                        <a:solidFill>
                          <a:srgbClr val="000000"/>
                        </a:solidFill>
                        <a:effectLst/>
                        <a:latin typeface="Avenir Black"/>
                      </a:endParaRPr>
                    </a:p>
                  </a:txBody>
                  <a:tcPr marL="8351" marR="8351" marT="835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E" sz="1400" b="0" i="0" u="none" strike="noStrike" dirty="0">
                        <a:solidFill>
                          <a:srgbClr val="000000"/>
                        </a:solidFill>
                        <a:effectLst/>
                        <a:latin typeface="Avenir Black"/>
                      </a:endParaRPr>
                    </a:p>
                  </a:txBody>
                  <a:tcPr marL="8351" marR="8351" marT="835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E" sz="1400" b="0" i="0" u="none" strike="noStrike">
                        <a:solidFill>
                          <a:srgbClr val="000000"/>
                        </a:solidFill>
                        <a:effectLst/>
                        <a:latin typeface="Avenir Black"/>
                      </a:endParaRPr>
                    </a:p>
                  </a:txBody>
                  <a:tcPr marL="8351" marR="8351" marT="835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E" sz="1400" b="0" i="0" u="none" strike="noStrike">
                        <a:solidFill>
                          <a:srgbClr val="000000"/>
                        </a:solidFill>
                        <a:effectLst/>
                        <a:latin typeface="Avenir Black"/>
                      </a:endParaRPr>
                    </a:p>
                  </a:txBody>
                  <a:tcPr marL="8351" marR="8351" marT="835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E" sz="1400" b="0" i="0" u="none" strike="noStrike">
                        <a:solidFill>
                          <a:srgbClr val="000000"/>
                        </a:solidFill>
                        <a:effectLst/>
                        <a:latin typeface="Avenir Black"/>
                      </a:endParaRPr>
                    </a:p>
                  </a:txBody>
                  <a:tcPr marL="8351" marR="8351" marT="835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E" sz="1400" b="0" i="0" u="none" strike="noStrike">
                        <a:solidFill>
                          <a:srgbClr val="000000"/>
                        </a:solidFill>
                        <a:effectLst/>
                        <a:latin typeface="Avenir Black"/>
                      </a:endParaRPr>
                    </a:p>
                  </a:txBody>
                  <a:tcPr marL="8351" marR="8351" marT="835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E" sz="1400" b="0" i="0" u="none" strike="noStrike">
                        <a:solidFill>
                          <a:srgbClr val="000000"/>
                        </a:solidFill>
                        <a:effectLst/>
                        <a:latin typeface="Avenir Black"/>
                      </a:endParaRPr>
                    </a:p>
                  </a:txBody>
                  <a:tcPr marL="8351" marR="8351" marT="835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E" sz="1400" b="0" i="0" u="none" strike="noStrike" dirty="0">
                        <a:solidFill>
                          <a:srgbClr val="000000"/>
                        </a:solidFill>
                        <a:effectLst/>
                        <a:latin typeface="Avenir Black"/>
                      </a:endParaRPr>
                    </a:p>
                  </a:txBody>
                  <a:tcPr marL="8351" marR="8351" marT="835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E" sz="1400" b="0" i="0" u="none" strike="noStrike">
                        <a:solidFill>
                          <a:srgbClr val="000000"/>
                        </a:solidFill>
                        <a:effectLst/>
                        <a:latin typeface="Avenir Black"/>
                      </a:endParaRPr>
                    </a:p>
                  </a:txBody>
                  <a:tcPr marL="8351" marR="8351" marT="835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E" sz="1400" b="0" i="0" u="none" strike="noStrike">
                        <a:solidFill>
                          <a:srgbClr val="000000"/>
                        </a:solidFill>
                        <a:effectLst/>
                        <a:latin typeface="Avenir Black"/>
                      </a:endParaRPr>
                    </a:p>
                  </a:txBody>
                  <a:tcPr marL="8351" marR="8351" marT="835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E" sz="1400" b="0" i="0" u="none" strike="noStrike">
                        <a:solidFill>
                          <a:srgbClr val="000000"/>
                        </a:solidFill>
                        <a:effectLst/>
                        <a:latin typeface="Avenir Black"/>
                      </a:endParaRPr>
                    </a:p>
                  </a:txBody>
                  <a:tcPr marL="8351" marR="8351" marT="8351"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en-IE" sz="1400" b="0" i="0" u="none" strike="noStrike">
                        <a:solidFill>
                          <a:srgbClr val="000000"/>
                        </a:solidFill>
                        <a:effectLst/>
                        <a:latin typeface="Avenir Black"/>
                      </a:endParaRPr>
                    </a:p>
                  </a:txBody>
                  <a:tcPr marL="8351" marR="8351" marT="8351" marB="0" anchor="b">
                    <a:lnL>
                      <a:noFill/>
                    </a:lnL>
                    <a:lnR>
                      <a:noFill/>
                    </a:lnR>
                    <a:lnT w="635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val="2635794337"/>
                  </a:ext>
                </a:extLst>
              </a:tr>
              <a:tr h="206608">
                <a:tc>
                  <a:txBody>
                    <a:bodyPr/>
                    <a:lstStyle/>
                    <a:p>
                      <a:pPr algn="r" fontAlgn="b"/>
                      <a:r>
                        <a:rPr lang="en-IE" sz="1400" b="1" i="0" u="none" strike="noStrike">
                          <a:solidFill>
                            <a:srgbClr val="000000"/>
                          </a:solidFill>
                          <a:effectLst/>
                          <a:latin typeface="Avenir Black"/>
                        </a:rPr>
                        <a:t>2021</a:t>
                      </a:r>
                    </a:p>
                  </a:txBody>
                  <a:tcPr marL="8351" marR="8351" marT="8351" marB="0" anchor="b">
                    <a:lnL>
                      <a:noFill/>
                    </a:lnL>
                    <a:lnR>
                      <a:noFill/>
                    </a:lnR>
                    <a:lnT>
                      <a:noFill/>
                    </a:lnT>
                    <a:lnB>
                      <a:noFill/>
                    </a:lnB>
                  </a:tcPr>
                </a:tc>
                <a:tc>
                  <a:txBody>
                    <a:bodyPr/>
                    <a:lstStyle/>
                    <a:p>
                      <a:pPr algn="l" fontAlgn="b"/>
                      <a:endParaRPr lang="en-IE" sz="1400" b="0" i="0" u="none" strike="noStrike">
                        <a:solidFill>
                          <a:srgbClr val="000000"/>
                        </a:solidFill>
                        <a:effectLst/>
                        <a:latin typeface="Avenir Black"/>
                      </a:endParaRPr>
                    </a:p>
                  </a:txBody>
                  <a:tcPr marL="8351" marR="8351" marT="8351" marB="0" anchor="b">
                    <a:lnL>
                      <a:noFill/>
                    </a:lnL>
                    <a:lnR>
                      <a:noFill/>
                    </a:lnR>
                    <a:lnT>
                      <a:noFill/>
                    </a:lnT>
                    <a:lnB>
                      <a:noFill/>
                    </a:lnB>
                  </a:tcPr>
                </a:tc>
                <a:tc>
                  <a:txBody>
                    <a:bodyPr/>
                    <a:lstStyle/>
                    <a:p>
                      <a:pPr algn="l" fontAlgn="b"/>
                      <a:endParaRPr lang="en-IE" sz="1400" b="0" i="0" u="none" strike="noStrike">
                        <a:solidFill>
                          <a:srgbClr val="000000"/>
                        </a:solidFill>
                        <a:effectLst/>
                        <a:latin typeface="Avenir Black"/>
                      </a:endParaRPr>
                    </a:p>
                  </a:txBody>
                  <a:tcPr marL="8351" marR="8351" marT="8351" marB="0" anchor="b">
                    <a:lnL>
                      <a:noFill/>
                    </a:lnL>
                    <a:lnR>
                      <a:noFill/>
                    </a:lnR>
                    <a:lnT>
                      <a:noFill/>
                    </a:lnT>
                    <a:lnB>
                      <a:noFill/>
                    </a:lnB>
                  </a:tcPr>
                </a:tc>
                <a:tc>
                  <a:txBody>
                    <a:bodyPr/>
                    <a:lstStyle/>
                    <a:p>
                      <a:pPr algn="l" fontAlgn="b"/>
                      <a:endParaRPr lang="en-IE" sz="1400" b="0" i="0" u="none" strike="noStrike">
                        <a:solidFill>
                          <a:srgbClr val="000000"/>
                        </a:solidFill>
                        <a:effectLst/>
                        <a:latin typeface="Avenir Black"/>
                      </a:endParaRPr>
                    </a:p>
                  </a:txBody>
                  <a:tcPr marL="8351" marR="8351" marT="8351" marB="0" anchor="b">
                    <a:lnL>
                      <a:noFill/>
                    </a:lnL>
                    <a:lnR>
                      <a:noFill/>
                    </a:lnR>
                    <a:lnT>
                      <a:noFill/>
                    </a:lnT>
                    <a:lnB>
                      <a:noFill/>
                    </a:lnB>
                  </a:tcPr>
                </a:tc>
                <a:tc>
                  <a:txBody>
                    <a:bodyPr/>
                    <a:lstStyle/>
                    <a:p>
                      <a:pPr algn="l" fontAlgn="b"/>
                      <a:endParaRPr lang="en-IE" sz="1400" b="0" i="0" u="none" strike="noStrike" dirty="0">
                        <a:solidFill>
                          <a:srgbClr val="000000"/>
                        </a:solidFill>
                        <a:effectLst/>
                        <a:latin typeface="Avenir Black"/>
                      </a:endParaRPr>
                    </a:p>
                  </a:txBody>
                  <a:tcPr marL="8351" marR="8351" marT="8351" marB="0" anchor="b">
                    <a:lnL>
                      <a:noFill/>
                    </a:lnL>
                    <a:lnR>
                      <a:noFill/>
                    </a:lnR>
                    <a:lnT>
                      <a:noFill/>
                    </a:lnT>
                    <a:lnB>
                      <a:noFill/>
                    </a:lnB>
                  </a:tcPr>
                </a:tc>
                <a:tc>
                  <a:txBody>
                    <a:bodyPr/>
                    <a:lstStyle/>
                    <a:p>
                      <a:pPr algn="l" fontAlgn="b"/>
                      <a:endParaRPr lang="en-IE" sz="1400" b="0" i="0" u="none" strike="noStrike">
                        <a:solidFill>
                          <a:srgbClr val="000000"/>
                        </a:solidFill>
                        <a:effectLst/>
                        <a:latin typeface="Avenir Black"/>
                      </a:endParaRPr>
                    </a:p>
                  </a:txBody>
                  <a:tcPr marL="8351" marR="8351" marT="8351" marB="0" anchor="b">
                    <a:lnL>
                      <a:noFill/>
                    </a:lnL>
                    <a:lnR>
                      <a:noFill/>
                    </a:lnR>
                    <a:lnT>
                      <a:noFill/>
                    </a:lnT>
                    <a:lnB>
                      <a:noFill/>
                    </a:lnB>
                  </a:tcPr>
                </a:tc>
                <a:tc>
                  <a:txBody>
                    <a:bodyPr/>
                    <a:lstStyle/>
                    <a:p>
                      <a:pPr algn="l" fontAlgn="b"/>
                      <a:endParaRPr lang="en-IE" sz="1400" b="0" i="0" u="none" strike="noStrike">
                        <a:solidFill>
                          <a:srgbClr val="000000"/>
                        </a:solidFill>
                        <a:effectLst/>
                        <a:latin typeface="Avenir Black"/>
                      </a:endParaRPr>
                    </a:p>
                  </a:txBody>
                  <a:tcPr marL="8351" marR="8351" marT="8351" marB="0" anchor="b">
                    <a:lnL>
                      <a:noFill/>
                    </a:lnL>
                    <a:lnR>
                      <a:noFill/>
                    </a:lnR>
                    <a:lnT>
                      <a:noFill/>
                    </a:lnT>
                    <a:lnB>
                      <a:noFill/>
                    </a:lnB>
                  </a:tcPr>
                </a:tc>
                <a:tc>
                  <a:txBody>
                    <a:bodyPr/>
                    <a:lstStyle/>
                    <a:p>
                      <a:pPr algn="l" fontAlgn="b"/>
                      <a:endParaRPr lang="en-IE" sz="1400" b="0" i="0" u="none" strike="noStrike">
                        <a:solidFill>
                          <a:srgbClr val="000000"/>
                        </a:solidFill>
                        <a:effectLst/>
                        <a:latin typeface="Avenir Black"/>
                      </a:endParaRPr>
                    </a:p>
                  </a:txBody>
                  <a:tcPr marL="8351" marR="8351" marT="8351" marB="0" anchor="b">
                    <a:lnL>
                      <a:noFill/>
                    </a:lnL>
                    <a:lnR>
                      <a:noFill/>
                    </a:lnR>
                    <a:lnT>
                      <a:noFill/>
                    </a:lnT>
                    <a:lnB>
                      <a:noFill/>
                    </a:lnB>
                  </a:tcPr>
                </a:tc>
                <a:tc>
                  <a:txBody>
                    <a:bodyPr/>
                    <a:lstStyle/>
                    <a:p>
                      <a:pPr algn="l" fontAlgn="b"/>
                      <a:endParaRPr lang="en-IE" sz="1400" b="0" i="0" u="none" strike="noStrike">
                        <a:solidFill>
                          <a:srgbClr val="000000"/>
                        </a:solidFill>
                        <a:effectLst/>
                        <a:latin typeface="Avenir Black"/>
                      </a:endParaRPr>
                    </a:p>
                  </a:txBody>
                  <a:tcPr marL="8351" marR="8351" marT="8351" marB="0" anchor="b">
                    <a:lnL>
                      <a:noFill/>
                    </a:lnL>
                    <a:lnR>
                      <a:noFill/>
                    </a:lnR>
                    <a:lnT>
                      <a:noFill/>
                    </a:lnT>
                    <a:lnB>
                      <a:noFill/>
                    </a:lnB>
                  </a:tcPr>
                </a:tc>
                <a:tc>
                  <a:txBody>
                    <a:bodyPr/>
                    <a:lstStyle/>
                    <a:p>
                      <a:pPr algn="l" fontAlgn="b"/>
                      <a:endParaRPr lang="en-IE" sz="1400" b="0" i="0" u="none" strike="noStrike" dirty="0">
                        <a:solidFill>
                          <a:srgbClr val="000000"/>
                        </a:solidFill>
                        <a:effectLst/>
                        <a:latin typeface="Avenir Black"/>
                      </a:endParaRPr>
                    </a:p>
                  </a:txBody>
                  <a:tcPr marL="8351" marR="8351" marT="8351" marB="0" anchor="b">
                    <a:lnL>
                      <a:noFill/>
                    </a:lnL>
                    <a:lnR>
                      <a:noFill/>
                    </a:lnR>
                    <a:lnT>
                      <a:noFill/>
                    </a:lnT>
                    <a:lnB>
                      <a:noFill/>
                    </a:lnB>
                  </a:tcPr>
                </a:tc>
                <a:tc>
                  <a:txBody>
                    <a:bodyPr/>
                    <a:lstStyle/>
                    <a:p>
                      <a:pPr algn="l" fontAlgn="b"/>
                      <a:endParaRPr lang="en-IE" sz="1400" b="0" i="0" u="none" strike="noStrike">
                        <a:solidFill>
                          <a:srgbClr val="000000"/>
                        </a:solidFill>
                        <a:effectLst/>
                        <a:latin typeface="Avenir Black"/>
                      </a:endParaRPr>
                    </a:p>
                  </a:txBody>
                  <a:tcPr marL="8351" marR="8351" marT="8351" marB="0" anchor="b">
                    <a:lnL>
                      <a:noFill/>
                    </a:lnL>
                    <a:lnR>
                      <a:noFill/>
                    </a:lnR>
                    <a:lnT>
                      <a:noFill/>
                    </a:lnT>
                    <a:lnB>
                      <a:noFill/>
                    </a:lnB>
                  </a:tcPr>
                </a:tc>
                <a:tc>
                  <a:txBody>
                    <a:bodyPr/>
                    <a:lstStyle/>
                    <a:p>
                      <a:pPr algn="l" fontAlgn="b"/>
                      <a:endParaRPr lang="en-IE" sz="1400" b="0" i="0" u="none" strike="noStrike">
                        <a:solidFill>
                          <a:srgbClr val="000000"/>
                        </a:solidFill>
                        <a:effectLst/>
                        <a:latin typeface="Avenir Black"/>
                      </a:endParaRPr>
                    </a:p>
                  </a:txBody>
                  <a:tcPr marL="8351" marR="8351" marT="8351" marB="0" anchor="b">
                    <a:lnL>
                      <a:noFill/>
                    </a:lnL>
                    <a:lnR>
                      <a:noFill/>
                    </a:lnR>
                    <a:lnT>
                      <a:noFill/>
                    </a:lnT>
                    <a:lnB>
                      <a:noFill/>
                    </a:lnB>
                  </a:tcPr>
                </a:tc>
                <a:tc>
                  <a:txBody>
                    <a:bodyPr/>
                    <a:lstStyle/>
                    <a:p>
                      <a:pPr algn="l" fontAlgn="b"/>
                      <a:endParaRPr lang="en-IE" sz="1400" b="0" i="0" u="none" strike="noStrike">
                        <a:solidFill>
                          <a:srgbClr val="000000"/>
                        </a:solidFill>
                        <a:effectLst/>
                        <a:latin typeface="Avenir Black"/>
                      </a:endParaRPr>
                    </a:p>
                  </a:txBody>
                  <a:tcPr marL="8351" marR="8351" marT="8351" marB="0" anchor="b">
                    <a:lnL>
                      <a:noFill/>
                    </a:lnL>
                    <a:lnR>
                      <a:noFill/>
                    </a:lnR>
                    <a:lnT>
                      <a:noFill/>
                    </a:lnT>
                    <a:lnB>
                      <a:noFill/>
                    </a:lnB>
                  </a:tcPr>
                </a:tc>
                <a:extLst>
                  <a:ext uri="{0D108BD9-81ED-4DB2-BD59-A6C34878D82A}">
                    <a16:rowId xmlns:a16="http://schemas.microsoft.com/office/drawing/2014/main" val="1368019548"/>
                  </a:ext>
                </a:extLst>
              </a:tr>
              <a:tr h="206608">
                <a:tc>
                  <a:txBody>
                    <a:bodyPr/>
                    <a:lstStyle/>
                    <a:p>
                      <a:pPr algn="l" fontAlgn="b"/>
                      <a:endParaRPr lang="en-IE" sz="1400" b="0" i="0" u="none" strike="noStrike">
                        <a:solidFill>
                          <a:srgbClr val="000000"/>
                        </a:solidFill>
                        <a:effectLst/>
                        <a:latin typeface="Avenir Black"/>
                      </a:endParaRPr>
                    </a:p>
                  </a:txBody>
                  <a:tcPr marL="8351" marR="8351" marT="835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Avenir Black"/>
                        </a:rPr>
                        <a:t>Jan</a:t>
                      </a:r>
                    </a:p>
                  </a:txBody>
                  <a:tcPr marL="8351" marR="8351" marT="835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Avenir Black"/>
                        </a:rPr>
                        <a:t>Feb</a:t>
                      </a:r>
                    </a:p>
                  </a:txBody>
                  <a:tcPr marL="8351" marR="8351" marT="835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Avenir Black"/>
                        </a:rPr>
                        <a:t>Mar</a:t>
                      </a:r>
                    </a:p>
                  </a:txBody>
                  <a:tcPr marL="8351" marR="8351" marT="835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Avenir Black"/>
                        </a:rPr>
                        <a:t>Apr</a:t>
                      </a:r>
                    </a:p>
                  </a:txBody>
                  <a:tcPr marL="8351" marR="8351" marT="835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Avenir Black"/>
                        </a:rPr>
                        <a:t>May</a:t>
                      </a:r>
                    </a:p>
                  </a:txBody>
                  <a:tcPr marL="8351" marR="8351" marT="835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Avenir Black"/>
                        </a:rPr>
                        <a:t>June</a:t>
                      </a:r>
                    </a:p>
                  </a:txBody>
                  <a:tcPr marL="8351" marR="8351" marT="835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Avenir Black"/>
                        </a:rPr>
                        <a:t>July</a:t>
                      </a:r>
                    </a:p>
                  </a:txBody>
                  <a:tcPr marL="8351" marR="8351" marT="835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Avenir Black"/>
                        </a:rPr>
                        <a:t>Aug</a:t>
                      </a:r>
                    </a:p>
                  </a:txBody>
                  <a:tcPr marL="8351" marR="8351" marT="835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Avenir Black"/>
                        </a:rPr>
                        <a:t>Sep</a:t>
                      </a:r>
                    </a:p>
                  </a:txBody>
                  <a:tcPr marL="8351" marR="8351" marT="835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Avenir Black"/>
                        </a:rPr>
                        <a:t>Oct</a:t>
                      </a:r>
                    </a:p>
                  </a:txBody>
                  <a:tcPr marL="8351" marR="8351" marT="835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Avenir Black"/>
                        </a:rPr>
                        <a:t>Nov</a:t>
                      </a:r>
                    </a:p>
                  </a:txBody>
                  <a:tcPr marL="8351" marR="8351" marT="8351"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l" fontAlgn="b"/>
                      <a:r>
                        <a:rPr lang="en-IE" sz="1400" b="1" i="0" u="none" strike="noStrike">
                          <a:solidFill>
                            <a:srgbClr val="000000"/>
                          </a:solidFill>
                          <a:effectLst/>
                          <a:latin typeface="Avenir Black"/>
                        </a:rPr>
                        <a:t>Dec</a:t>
                      </a:r>
                    </a:p>
                  </a:txBody>
                  <a:tcPr marL="8351" marR="8351" marT="8351" marB="0" anchor="b">
                    <a:lnL>
                      <a:noFill/>
                    </a:lnL>
                    <a:lnR>
                      <a:noFill/>
                    </a:lnR>
                    <a:lnT>
                      <a:noFill/>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1767677"/>
                  </a:ext>
                </a:extLst>
              </a:tr>
              <a:tr h="206608">
                <a:tc>
                  <a:txBody>
                    <a:bodyPr/>
                    <a:lstStyle/>
                    <a:p>
                      <a:pPr algn="l" fontAlgn="b"/>
                      <a:r>
                        <a:rPr lang="en-IE" sz="1400" b="1" i="0" u="none" strike="noStrike">
                          <a:solidFill>
                            <a:srgbClr val="000000"/>
                          </a:solidFill>
                          <a:effectLst/>
                          <a:latin typeface="Avenir Black"/>
                        </a:rPr>
                        <a:t>Essential services</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IE" sz="1400" b="0" i="0" u="none" strike="noStrike" dirty="0">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785538261"/>
                  </a:ext>
                </a:extLst>
              </a:tr>
              <a:tr h="206608">
                <a:tc>
                  <a:txBody>
                    <a:bodyPr/>
                    <a:lstStyle/>
                    <a:p>
                      <a:pPr algn="l" fontAlgn="b"/>
                      <a:r>
                        <a:rPr lang="en-IE" sz="1400" b="1" i="0" u="none" strike="noStrike">
                          <a:solidFill>
                            <a:srgbClr val="000000"/>
                          </a:solidFill>
                          <a:effectLst/>
                          <a:latin typeface="Avenir Black"/>
                        </a:rPr>
                        <a:t>Construction</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IE" sz="1400" b="0" i="0" u="none" strike="noStrike" dirty="0">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463026400"/>
                  </a:ext>
                </a:extLst>
              </a:tr>
              <a:tr h="206608">
                <a:tc>
                  <a:txBody>
                    <a:bodyPr/>
                    <a:lstStyle/>
                    <a:p>
                      <a:pPr algn="l" fontAlgn="b"/>
                      <a:r>
                        <a:rPr lang="en-IE" sz="1400" b="1" i="0" u="none" strike="noStrike">
                          <a:solidFill>
                            <a:srgbClr val="000000"/>
                          </a:solidFill>
                          <a:effectLst/>
                          <a:latin typeface="Avenir Black"/>
                        </a:rPr>
                        <a:t>Retail</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200" b="0" i="0" u="none" strike="noStrike" dirty="0">
                          <a:solidFill>
                            <a:srgbClr val="000000"/>
                          </a:solidFill>
                          <a:effectLst/>
                          <a:latin typeface="Avenir Black"/>
                        </a:rPr>
                        <a:t> essential</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l" fontAlgn="b"/>
                      <a:r>
                        <a:rPr lang="en-IE" sz="1200" b="0" i="0" u="none" strike="noStrike" dirty="0">
                          <a:solidFill>
                            <a:srgbClr val="000000"/>
                          </a:solidFill>
                          <a:effectLst/>
                          <a:latin typeface="Avenir Black"/>
                        </a:rPr>
                        <a:t>only</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l" fontAlgn="b"/>
                      <a:r>
                        <a:rPr lang="en-IE" sz="1400" b="0" i="0" u="none" strike="noStrike" dirty="0">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l" fontAlgn="b"/>
                      <a:r>
                        <a:rPr lang="en-IE" sz="1400" b="0" i="0" u="none" strike="noStrike" dirty="0">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l" fontAlgn="b"/>
                      <a:r>
                        <a:rPr lang="en-IE" sz="1400" b="0" i="0" u="none" strike="noStrike" dirty="0">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60000"/>
                        <a:lumOff val="40000"/>
                      </a:schemeClr>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IE" sz="1400" b="0" i="0" u="none" strike="noStrike" dirty="0">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IE" sz="1400" b="0" i="0" u="none" strike="noStrike" dirty="0">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279093781"/>
                  </a:ext>
                </a:extLst>
              </a:tr>
              <a:tr h="206608">
                <a:tc>
                  <a:txBody>
                    <a:bodyPr/>
                    <a:lstStyle/>
                    <a:p>
                      <a:pPr algn="l" fontAlgn="b"/>
                      <a:r>
                        <a:rPr lang="en-IE" sz="1400" b="1" i="0" u="none" strike="noStrike">
                          <a:solidFill>
                            <a:srgbClr val="000000"/>
                          </a:solidFill>
                          <a:effectLst/>
                          <a:latin typeface="Avenir Black"/>
                        </a:rPr>
                        <a:t>Hospitality</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IE" sz="1400" b="0" i="0" u="none" strike="noStrike" dirty="0">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2709488255"/>
                  </a:ext>
                </a:extLst>
              </a:tr>
              <a:tr h="206608">
                <a:tc>
                  <a:txBody>
                    <a:bodyPr/>
                    <a:lstStyle/>
                    <a:p>
                      <a:pPr algn="l" fontAlgn="b"/>
                      <a:r>
                        <a:rPr lang="en-IE" sz="1400" b="1" i="0" u="none" strike="noStrike">
                          <a:solidFill>
                            <a:srgbClr val="000000"/>
                          </a:solidFill>
                          <a:effectLst/>
                          <a:latin typeface="Avenir Black"/>
                        </a:rPr>
                        <a:t>Childcare</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3">
                  <a:txBody>
                    <a:bodyPr/>
                    <a:lstStyle/>
                    <a:p>
                      <a:pPr algn="l" fontAlgn="b"/>
                      <a:r>
                        <a:rPr lang="en-IE" sz="1200" b="0" i="0" u="none" strike="noStrike" dirty="0">
                          <a:solidFill>
                            <a:srgbClr val="000000"/>
                          </a:solidFill>
                          <a:effectLst/>
                          <a:latin typeface="Avenir Black"/>
                        </a:rPr>
                        <a:t>essential workers only</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hMerge="1">
                  <a:txBody>
                    <a:bodyPr/>
                    <a:lstStyle/>
                    <a:p>
                      <a:endParaRPr lang="en-IE"/>
                    </a:p>
                  </a:txBody>
                  <a:tcPr/>
                </a:tc>
                <a:tc hMerge="1">
                  <a:txBody>
                    <a:bodyPr/>
                    <a:lstStyle/>
                    <a:p>
                      <a:endParaRPr lang="en-IE"/>
                    </a:p>
                  </a:txBody>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IE" sz="1400" b="0" i="0" u="none" strike="noStrike" dirty="0">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3482429432"/>
                  </a:ext>
                </a:extLst>
              </a:tr>
              <a:tr h="206608">
                <a:tc>
                  <a:txBody>
                    <a:bodyPr/>
                    <a:lstStyle/>
                    <a:p>
                      <a:pPr algn="l" fontAlgn="b"/>
                      <a:r>
                        <a:rPr lang="en-IE" sz="1400" b="1" i="0" u="none" strike="noStrike">
                          <a:solidFill>
                            <a:srgbClr val="000000"/>
                          </a:solidFill>
                          <a:effectLst/>
                          <a:latin typeface="Avenir Black"/>
                        </a:rPr>
                        <a:t>Schools</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00000"/>
                    </a:solidFill>
                  </a:tcPr>
                </a:tc>
                <a:tc>
                  <a:txBody>
                    <a:bodyPr/>
                    <a:lstStyle/>
                    <a:p>
                      <a:pPr algn="l" fontAlgn="b"/>
                      <a:r>
                        <a:rPr lang="en-IE" sz="1200" b="0" i="0" u="none" strike="noStrike" dirty="0">
                          <a:solidFill>
                            <a:srgbClr val="000000"/>
                          </a:solidFill>
                          <a:effectLst/>
                          <a:latin typeface="Avenir Black"/>
                        </a:rPr>
                        <a:t>some</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4B084"/>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tc>
                  <a:txBody>
                    <a:bodyPr/>
                    <a:lstStyle/>
                    <a:p>
                      <a:pPr algn="l" fontAlgn="b"/>
                      <a:r>
                        <a:rPr lang="en-IE" sz="1400" b="0" i="0" u="none" strike="noStrike" dirty="0">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6E0B4"/>
                    </a:solidFill>
                  </a:tcPr>
                </a:tc>
                <a:extLst>
                  <a:ext uri="{0D108BD9-81ED-4DB2-BD59-A6C34878D82A}">
                    <a16:rowId xmlns:a16="http://schemas.microsoft.com/office/drawing/2014/main" val="1759851539"/>
                  </a:ext>
                </a:extLst>
              </a:tr>
              <a:tr h="206608">
                <a:tc>
                  <a:txBody>
                    <a:bodyPr/>
                    <a:lstStyle/>
                    <a:p>
                      <a:pPr algn="l" fontAlgn="b"/>
                      <a:r>
                        <a:rPr lang="en-IE" sz="1400" b="1" i="0" u="none" strike="noStrike">
                          <a:solidFill>
                            <a:srgbClr val="000000"/>
                          </a:solidFill>
                          <a:effectLst/>
                          <a:latin typeface="Avenir Black"/>
                        </a:rPr>
                        <a:t>Work from home</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IE" sz="1400" b="0" i="0" u="none" strike="noStrike">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tc>
                  <a:txBody>
                    <a:bodyPr/>
                    <a:lstStyle/>
                    <a:p>
                      <a:pPr algn="l" fontAlgn="b"/>
                      <a:r>
                        <a:rPr lang="en-IE" sz="1400" b="0" i="0" u="none" strike="noStrike" dirty="0">
                          <a:solidFill>
                            <a:srgbClr val="000000"/>
                          </a:solidFill>
                          <a:effectLst/>
                          <a:latin typeface="Avenir Black"/>
                        </a:rPr>
                        <a:t> </a:t>
                      </a:r>
                    </a:p>
                  </a:txBody>
                  <a:tcPr marL="8351" marR="8351" marT="8351"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E1F2"/>
                    </a:solidFill>
                  </a:tcPr>
                </a:tc>
                <a:extLst>
                  <a:ext uri="{0D108BD9-81ED-4DB2-BD59-A6C34878D82A}">
                    <a16:rowId xmlns:a16="http://schemas.microsoft.com/office/drawing/2014/main" val="3935103244"/>
                  </a:ext>
                </a:extLst>
              </a:tr>
            </a:tbl>
          </a:graphicData>
        </a:graphic>
      </p:graphicFrame>
    </p:spTree>
    <p:extLst>
      <p:ext uri="{BB962C8B-B14F-4D97-AF65-F5344CB8AC3E}">
        <p14:creationId xmlns:p14="http://schemas.microsoft.com/office/powerpoint/2010/main" val="60351008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6"/>
        <p:cNvGrpSpPr/>
        <p:nvPr/>
      </p:nvGrpSpPr>
      <p:grpSpPr>
        <a:xfrm>
          <a:off x="0" y="0"/>
          <a:ext cx="0" cy="0"/>
          <a:chOff x="0" y="0"/>
          <a:chExt cx="0" cy="0"/>
        </a:xfrm>
      </p:grpSpPr>
      <p:sp>
        <p:nvSpPr>
          <p:cNvPr id="177" name="Google Shape;177;g10e8baa4dac_0_48"/>
          <p:cNvSpPr txBox="1">
            <a:spLocks noGrp="1"/>
          </p:cNvSpPr>
          <p:nvPr>
            <p:ph type="title"/>
          </p:nvPr>
        </p:nvSpPr>
        <p:spPr>
          <a:xfrm>
            <a:off x="1378099" y="358625"/>
            <a:ext cx="10183800" cy="1344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320"/>
              <a:buFont typeface="Calibri"/>
              <a:buNone/>
            </a:pPr>
            <a:r>
              <a:rPr lang="en-IE" sz="3659" dirty="0"/>
              <a:t>COVID-19 mitigation and support policies (1)</a:t>
            </a:r>
            <a:endParaRPr sz="3659" dirty="0"/>
          </a:p>
        </p:txBody>
      </p:sp>
      <p:sp>
        <p:nvSpPr>
          <p:cNvPr id="178" name="Google Shape;178;g10e8baa4dac_0_48"/>
          <p:cNvSpPr/>
          <p:nvPr/>
        </p:nvSpPr>
        <p:spPr>
          <a:xfrm>
            <a:off x="5857461" y="1825626"/>
            <a:ext cx="5247900" cy="3369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79" name="Google Shape;179;g10e8baa4dac_0_48"/>
          <p:cNvSpPr txBox="1">
            <a:spLocks noGrp="1"/>
          </p:cNvSpPr>
          <p:nvPr>
            <p:ph type="sldNum" idx="12"/>
          </p:nvPr>
        </p:nvSpPr>
        <p:spPr>
          <a:xfrm>
            <a:off x="323850" y="6141080"/>
            <a:ext cx="488700" cy="3099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a:ln>
                  <a:noFill/>
                </a:ln>
                <a:solidFill>
                  <a:srgbClr val="3F3F3F"/>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16</a:t>
            </a:fld>
            <a:endParaRPr kumimoji="0" sz="1200" b="0" i="0" u="none" strike="noStrike" kern="0" cap="none" spc="0" normalizeH="0" baseline="0" noProof="0">
              <a:ln>
                <a:noFill/>
              </a:ln>
              <a:solidFill>
                <a:srgbClr val="3F3F3F"/>
              </a:solidFill>
              <a:effectLst/>
              <a:uLnTx/>
              <a:uFillTx/>
              <a:latin typeface="Avenir"/>
              <a:ea typeface="Avenir"/>
              <a:cs typeface="Avenir"/>
              <a:sym typeface="Avenir"/>
            </a:endParaRPr>
          </a:p>
        </p:txBody>
      </p:sp>
      <p:sp>
        <p:nvSpPr>
          <p:cNvPr id="180" name="Google Shape;180;g10e8baa4dac_0_48"/>
          <p:cNvSpPr txBox="1"/>
          <p:nvPr/>
        </p:nvSpPr>
        <p:spPr>
          <a:xfrm>
            <a:off x="749391" y="6157540"/>
            <a:ext cx="222300" cy="2769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a:ln>
                  <a:noFill/>
                </a:ln>
                <a:solidFill>
                  <a:srgbClr val="3F3F3F"/>
                </a:solidFill>
                <a:effectLst/>
                <a:uLnTx/>
                <a:uFillTx/>
                <a:latin typeface="Avenir"/>
                <a:ea typeface="Avenir"/>
                <a:cs typeface="Avenir"/>
                <a:sym typeface="Avenir"/>
              </a:rPr>
              <a: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181;g10e8baa4dac_0_48"/>
          <p:cNvSpPr txBox="1"/>
          <p:nvPr/>
        </p:nvSpPr>
        <p:spPr>
          <a:xfrm>
            <a:off x="1304000" y="1503175"/>
            <a:ext cx="10097400" cy="42480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1" i="0" u="none" strike="noStrike" kern="0" cap="none" spc="0" normalizeH="0" baseline="0" noProof="0">
              <a:ln>
                <a:noFill/>
              </a:ln>
              <a:solidFill>
                <a:srgbClr val="EF7850"/>
              </a:solidFill>
              <a:effectLst/>
              <a:uLnTx/>
              <a:uFillTx/>
              <a:latin typeface="Calibri" panose="020F0502020204030204" pitchFamily="34" charset="0"/>
              <a:ea typeface="Avenir"/>
              <a:cs typeface="Calibri" panose="020F0502020204030204" pitchFamily="34" charset="0"/>
              <a:sym typeface="Avenir"/>
            </a:endParaRPr>
          </a:p>
          <a:p>
            <a:pPr marL="457200" marR="0" lvl="0" indent="0" algn="l" defTabSz="914400" rtl="0" eaLnBrk="1" fontAlgn="auto" latinLnBrk="0" hangingPunct="1">
              <a:lnSpc>
                <a:spcPct val="100000"/>
              </a:lnSpc>
              <a:spcBef>
                <a:spcPts val="1200"/>
              </a:spcBef>
              <a:spcAft>
                <a:spcPts val="0"/>
              </a:spcAft>
              <a:buClr>
                <a:srgbClr val="000000"/>
              </a:buClr>
              <a:buSzTx/>
              <a:buFont typeface="Arial"/>
              <a:buNone/>
              <a:tabLst/>
              <a:defRPr/>
            </a:pPr>
            <a:endParaRPr kumimoji="0" lang="en-US" sz="2000" b="1" i="0" u="none" strike="noStrike" kern="0" cap="none" spc="0" normalizeH="0" baseline="0" noProof="0">
              <a:ln>
                <a:noFill/>
              </a:ln>
              <a:solidFill>
                <a:srgbClr val="EF7850"/>
              </a:solidFill>
              <a:effectLst/>
              <a:uLnTx/>
              <a:uFillTx/>
              <a:latin typeface="Calibri" panose="020F0502020204030204" pitchFamily="34" charset="0"/>
              <a:ea typeface="Avenir"/>
              <a:cs typeface="Calibri" panose="020F0502020204030204" pitchFamily="34" charset="0"/>
              <a:sym typeface="Avenir"/>
            </a:endParaRP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3" name="Picture 2" descr="Logo&#10;&#10;Description automatically generated">
            <a:extLst>
              <a:ext uri="{FF2B5EF4-FFF2-40B4-BE49-F238E27FC236}">
                <a16:creationId xmlns:a16="http://schemas.microsoft.com/office/drawing/2014/main" id="{57418D94-5C27-4111-AAB1-F2C68E10A824}"/>
              </a:ext>
            </a:extLst>
          </p:cNvPr>
          <p:cNvPicPr>
            <a:picLocks noChangeAspect="1"/>
          </p:cNvPicPr>
          <p:nvPr/>
        </p:nvPicPr>
        <p:blipFill>
          <a:blip r:embed="rId3"/>
          <a:stretch>
            <a:fillRect/>
          </a:stretch>
        </p:blipFill>
        <p:spPr>
          <a:xfrm>
            <a:off x="9952522" y="5858972"/>
            <a:ext cx="1005038" cy="633268"/>
          </a:xfrm>
          <a:prstGeom prst="rect">
            <a:avLst/>
          </a:prstGeom>
        </p:spPr>
      </p:pic>
      <p:graphicFrame>
        <p:nvGraphicFramePr>
          <p:cNvPr id="8" name="Table 7">
            <a:extLst>
              <a:ext uri="{FF2B5EF4-FFF2-40B4-BE49-F238E27FC236}">
                <a16:creationId xmlns:a16="http://schemas.microsoft.com/office/drawing/2014/main" id="{3C10EA83-67BE-4751-903D-DD685C298A79}"/>
              </a:ext>
            </a:extLst>
          </p:cNvPr>
          <p:cNvGraphicFramePr>
            <a:graphicFrameLocks noGrp="1"/>
          </p:cNvGraphicFramePr>
          <p:nvPr>
            <p:extLst>
              <p:ext uri="{D42A27DB-BD31-4B8C-83A1-F6EECF244321}">
                <p14:modId xmlns:p14="http://schemas.microsoft.com/office/powerpoint/2010/main" val="1922170209"/>
              </p:ext>
            </p:extLst>
          </p:nvPr>
        </p:nvGraphicFramePr>
        <p:xfrm>
          <a:off x="1996567" y="1830532"/>
          <a:ext cx="8946864" cy="4028440"/>
        </p:xfrm>
        <a:graphic>
          <a:graphicData uri="http://schemas.openxmlformats.org/drawingml/2006/table">
            <a:tbl>
              <a:tblPr firstRow="1" bandRow="1"/>
              <a:tblGrid>
                <a:gridCol w="933314">
                  <a:extLst>
                    <a:ext uri="{9D8B030D-6E8A-4147-A177-3AD203B41FA5}">
                      <a16:colId xmlns:a16="http://schemas.microsoft.com/office/drawing/2014/main" val="4090299078"/>
                    </a:ext>
                  </a:extLst>
                </a:gridCol>
                <a:gridCol w="4006775">
                  <a:extLst>
                    <a:ext uri="{9D8B030D-6E8A-4147-A177-3AD203B41FA5}">
                      <a16:colId xmlns:a16="http://schemas.microsoft.com/office/drawing/2014/main" val="3462284699"/>
                    </a:ext>
                  </a:extLst>
                </a:gridCol>
                <a:gridCol w="4006775">
                  <a:extLst>
                    <a:ext uri="{9D8B030D-6E8A-4147-A177-3AD203B41FA5}">
                      <a16:colId xmlns:a16="http://schemas.microsoft.com/office/drawing/2014/main" val="4142679759"/>
                    </a:ext>
                  </a:extLst>
                </a:gridCol>
              </a:tblGrid>
              <a:tr h="37084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r>
                        <a:rPr lang="en-IE" dirty="0"/>
                        <a:t>Code</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582B73"/>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r>
                        <a:rPr lang="en-IE" dirty="0"/>
                        <a:t>Policy Name</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582B73"/>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r>
                        <a:rPr lang="en-IE" sz="1400" dirty="0">
                          <a:latin typeface="Avenir Black"/>
                        </a:rPr>
                        <a:t>Description</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582B73"/>
                    </a:solidFill>
                  </a:tcPr>
                </a:tc>
                <a:extLst>
                  <a:ext uri="{0D108BD9-81ED-4DB2-BD59-A6C34878D82A}">
                    <a16:rowId xmlns:a16="http://schemas.microsoft.com/office/drawing/2014/main" val="810900874"/>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nSpc>
                          <a:spcPct val="107000"/>
                        </a:lnSpc>
                        <a:spcAft>
                          <a:spcPts val="800"/>
                        </a:spcAft>
                      </a:pPr>
                      <a:r>
                        <a:rPr lang="en-IE" sz="1400" b="1" dirty="0">
                          <a:effectLst/>
                          <a:latin typeface="Avenir Black"/>
                          <a:ea typeface="Calibri" panose="020F0502020204030204" pitchFamily="34" charset="0"/>
                          <a:cs typeface="Times New Roman" panose="02020603050405020304" pitchFamily="18" charset="0"/>
                        </a:rPr>
                        <a:t>POL-IE01</a:t>
                      </a:r>
                    </a:p>
                  </a:txBody>
                  <a:tcPr marL="68580" marR="68580"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nSpc>
                          <a:spcPct val="107000"/>
                        </a:lnSpc>
                        <a:spcAft>
                          <a:spcPts val="800"/>
                        </a:spcAft>
                      </a:pPr>
                      <a:r>
                        <a:rPr lang="en-IE" sz="1400" b="1" dirty="0">
                          <a:effectLst/>
                          <a:latin typeface="Avenir Black"/>
                          <a:ea typeface="Calibri" panose="020F0502020204030204" pitchFamily="34" charset="0"/>
                          <a:cs typeface="Times New Roman" panose="02020603050405020304" pitchFamily="18" charset="0"/>
                        </a:rPr>
                        <a:t>COVID-19 Pandemic Unemployment Payment (PUP)</a:t>
                      </a:r>
                    </a:p>
                  </a:txBody>
                  <a:tcPr marL="68580" marR="68580"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r>
                        <a:rPr lang="en-IE" sz="1400" dirty="0">
                          <a:latin typeface="Avenir Black"/>
                        </a:rPr>
                        <a:t>Financial supports to those who lost employment as a direct result of COVID-19 pandemic (up to €350 pw)</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40000"/>
                      </a:srgbClr>
                    </a:solidFill>
                  </a:tcPr>
                </a:tc>
                <a:extLst>
                  <a:ext uri="{0D108BD9-81ED-4DB2-BD59-A6C34878D82A}">
                    <a16:rowId xmlns:a16="http://schemas.microsoft.com/office/drawing/2014/main" val="3290561495"/>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nSpc>
                          <a:spcPct val="107000"/>
                        </a:lnSpc>
                        <a:spcAft>
                          <a:spcPts val="800"/>
                        </a:spcAft>
                      </a:pPr>
                      <a:r>
                        <a:rPr lang="en-IE" sz="1400" b="1">
                          <a:effectLst/>
                          <a:latin typeface="Avenir Black"/>
                          <a:ea typeface="Calibri" panose="020F0502020204030204" pitchFamily="34" charset="0"/>
                          <a:cs typeface="Times New Roman" panose="02020603050405020304" pitchFamily="18" charset="0"/>
                        </a:rPr>
                        <a:t>POL-IE02</a:t>
                      </a: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nSpc>
                          <a:spcPct val="107000"/>
                        </a:lnSpc>
                        <a:spcAft>
                          <a:spcPts val="800"/>
                        </a:spcAft>
                      </a:pPr>
                      <a:r>
                        <a:rPr lang="en-IE" sz="1400" b="1" dirty="0">
                          <a:effectLst/>
                          <a:latin typeface="Avenir Black"/>
                          <a:ea typeface="Calibri" panose="020F0502020204030204" pitchFamily="34" charset="0"/>
                          <a:cs typeface="Times New Roman" panose="02020603050405020304" pitchFamily="18" charset="0"/>
                        </a:rPr>
                        <a:t>Enhanced Illness Benefit for COVID-19</a:t>
                      </a: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r>
                        <a:rPr lang="en-IE" sz="1400" dirty="0">
                          <a:latin typeface="Avenir Black"/>
                        </a:rPr>
                        <a:t>Financial supports to those who need to self-isolate/restrict movements/cannot work due to COVID-19 (must have contract of employment or be self-employed)</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20000"/>
                      </a:srgbClr>
                    </a:solidFill>
                  </a:tcPr>
                </a:tc>
                <a:extLst>
                  <a:ext uri="{0D108BD9-81ED-4DB2-BD59-A6C34878D82A}">
                    <a16:rowId xmlns:a16="http://schemas.microsoft.com/office/drawing/2014/main" val="3839231459"/>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nSpc>
                          <a:spcPct val="107000"/>
                        </a:lnSpc>
                        <a:spcAft>
                          <a:spcPts val="800"/>
                        </a:spcAft>
                      </a:pPr>
                      <a:r>
                        <a:rPr lang="en-IE" sz="1400" b="1">
                          <a:effectLst/>
                          <a:latin typeface="Avenir Black"/>
                          <a:ea typeface="Calibri" panose="020F0502020204030204" pitchFamily="34" charset="0"/>
                          <a:cs typeface="Times New Roman" panose="02020603050405020304" pitchFamily="18" charset="0"/>
                        </a:rPr>
                        <a:t>POL-IE03</a:t>
                      </a: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nSpc>
                          <a:spcPct val="107000"/>
                        </a:lnSpc>
                        <a:spcAft>
                          <a:spcPts val="800"/>
                        </a:spcAft>
                      </a:pPr>
                      <a:r>
                        <a:rPr lang="en-IE" sz="1400" b="1">
                          <a:effectLst/>
                          <a:latin typeface="Avenir Black"/>
                          <a:ea typeface="Calibri" panose="020F0502020204030204" pitchFamily="34" charset="0"/>
                          <a:cs typeface="Times New Roman" panose="02020603050405020304" pitchFamily="18" charset="0"/>
                        </a:rPr>
                        <a:t>COVID Restrictions Support Scheme (CRRS)</a:t>
                      </a: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r>
                        <a:rPr lang="en-IE" sz="1400" dirty="0">
                          <a:latin typeface="Avenir Black"/>
                        </a:rPr>
                        <a:t>Financial support to businesses impacted by COVID-19 lockdown restrictions (up to €5000 pw)</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40000"/>
                      </a:srgbClr>
                    </a:solidFill>
                  </a:tcPr>
                </a:tc>
                <a:extLst>
                  <a:ext uri="{0D108BD9-81ED-4DB2-BD59-A6C34878D82A}">
                    <a16:rowId xmlns:a16="http://schemas.microsoft.com/office/drawing/2014/main" val="2594361588"/>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nSpc>
                          <a:spcPct val="107000"/>
                        </a:lnSpc>
                        <a:spcAft>
                          <a:spcPts val="800"/>
                        </a:spcAft>
                      </a:pPr>
                      <a:r>
                        <a:rPr lang="en-IE" sz="1400" b="1">
                          <a:effectLst/>
                          <a:latin typeface="Avenir Black"/>
                          <a:ea typeface="Calibri" panose="020F0502020204030204" pitchFamily="34" charset="0"/>
                          <a:cs typeface="Times New Roman" panose="02020603050405020304" pitchFamily="18" charset="0"/>
                        </a:rPr>
                        <a:t>POL-IE04</a:t>
                      </a: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nSpc>
                          <a:spcPct val="107000"/>
                        </a:lnSpc>
                        <a:spcAft>
                          <a:spcPts val="800"/>
                        </a:spcAft>
                      </a:pPr>
                      <a:r>
                        <a:rPr lang="en-IE" sz="1400" b="1">
                          <a:effectLst/>
                          <a:latin typeface="Avenir Black"/>
                          <a:ea typeface="Calibri" panose="020F0502020204030204" pitchFamily="34" charset="0"/>
                          <a:cs typeface="Times New Roman" panose="02020603050405020304" pitchFamily="18" charset="0"/>
                        </a:rPr>
                        <a:t>Employment Wage Subsidy Scheme</a:t>
                      </a: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r>
                        <a:rPr lang="en-IE" sz="1400" dirty="0">
                          <a:latin typeface="Avenir Black"/>
                        </a:rPr>
                        <a:t>Wage subsidy to support employers who keep their staff on payroll (payment related to gross income of each employee, flat rate €203-€350pw)</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20000"/>
                      </a:srgbClr>
                    </a:solidFill>
                  </a:tcPr>
                </a:tc>
                <a:extLst>
                  <a:ext uri="{0D108BD9-81ED-4DB2-BD59-A6C34878D82A}">
                    <a16:rowId xmlns:a16="http://schemas.microsoft.com/office/drawing/2014/main" val="42488599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nSpc>
                          <a:spcPct val="107000"/>
                        </a:lnSpc>
                        <a:spcAft>
                          <a:spcPts val="800"/>
                        </a:spcAft>
                      </a:pPr>
                      <a:r>
                        <a:rPr lang="en-IE" sz="1400" b="1">
                          <a:effectLst/>
                          <a:latin typeface="Avenir Black"/>
                          <a:ea typeface="Calibri" panose="020F0502020204030204" pitchFamily="34" charset="0"/>
                          <a:cs typeface="Times New Roman" panose="02020603050405020304" pitchFamily="18" charset="0"/>
                        </a:rPr>
                        <a:t>POL-IE05</a:t>
                      </a: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nSpc>
                          <a:spcPct val="107000"/>
                        </a:lnSpc>
                        <a:spcAft>
                          <a:spcPts val="800"/>
                        </a:spcAft>
                      </a:pPr>
                      <a:r>
                        <a:rPr lang="en-IE" sz="1400" b="1" dirty="0">
                          <a:effectLst/>
                          <a:latin typeface="Avenir Black"/>
                          <a:ea typeface="Calibri" panose="020F0502020204030204" pitchFamily="34" charset="0"/>
                          <a:cs typeface="Times New Roman" panose="02020603050405020304" pitchFamily="18" charset="0"/>
                        </a:rPr>
                        <a:t>COVID-19 Stability Fund for Community, Voluntary, Charity and Social Enterprises</a:t>
                      </a: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r>
                        <a:rPr lang="en-IE" sz="1400" dirty="0">
                          <a:latin typeface="Avenir Black"/>
                        </a:rPr>
                        <a:t>Support to voluntary organisations providing services to most vulnerable people (e.g. health and social care, child and family services)</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40000"/>
                      </a:srgbClr>
                    </a:solidFill>
                  </a:tcPr>
                </a:tc>
                <a:extLst>
                  <a:ext uri="{0D108BD9-81ED-4DB2-BD59-A6C34878D82A}">
                    <a16:rowId xmlns:a16="http://schemas.microsoft.com/office/drawing/2014/main" val="2605636690"/>
                  </a:ext>
                </a:extLst>
              </a:tr>
            </a:tbl>
          </a:graphicData>
        </a:graphic>
      </p:graphicFrame>
    </p:spTree>
    <p:extLst>
      <p:ext uri="{BB962C8B-B14F-4D97-AF65-F5344CB8AC3E}">
        <p14:creationId xmlns:p14="http://schemas.microsoft.com/office/powerpoint/2010/main" val="391134211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6"/>
        <p:cNvGrpSpPr/>
        <p:nvPr/>
      </p:nvGrpSpPr>
      <p:grpSpPr>
        <a:xfrm>
          <a:off x="0" y="0"/>
          <a:ext cx="0" cy="0"/>
          <a:chOff x="0" y="0"/>
          <a:chExt cx="0" cy="0"/>
        </a:xfrm>
      </p:grpSpPr>
      <p:sp>
        <p:nvSpPr>
          <p:cNvPr id="177" name="Google Shape;177;g10e8baa4dac_0_48"/>
          <p:cNvSpPr txBox="1">
            <a:spLocks noGrp="1"/>
          </p:cNvSpPr>
          <p:nvPr>
            <p:ph type="title"/>
          </p:nvPr>
        </p:nvSpPr>
        <p:spPr>
          <a:xfrm>
            <a:off x="1378099" y="358625"/>
            <a:ext cx="10183800" cy="1344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320"/>
              <a:buFont typeface="Calibri"/>
              <a:buNone/>
            </a:pPr>
            <a:r>
              <a:rPr lang="en-IE" sz="3659" dirty="0"/>
              <a:t>COVID-19 mitigation and support policies (2)</a:t>
            </a:r>
            <a:endParaRPr sz="3659" dirty="0"/>
          </a:p>
        </p:txBody>
      </p:sp>
      <p:sp>
        <p:nvSpPr>
          <p:cNvPr id="178" name="Google Shape;178;g10e8baa4dac_0_48"/>
          <p:cNvSpPr/>
          <p:nvPr/>
        </p:nvSpPr>
        <p:spPr>
          <a:xfrm>
            <a:off x="5857461" y="1825626"/>
            <a:ext cx="5247900" cy="3369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79" name="Google Shape;179;g10e8baa4dac_0_48"/>
          <p:cNvSpPr txBox="1">
            <a:spLocks noGrp="1"/>
          </p:cNvSpPr>
          <p:nvPr>
            <p:ph type="sldNum" idx="12"/>
          </p:nvPr>
        </p:nvSpPr>
        <p:spPr>
          <a:xfrm>
            <a:off x="323850" y="6141080"/>
            <a:ext cx="488700" cy="3099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a:ln>
                  <a:noFill/>
                </a:ln>
                <a:solidFill>
                  <a:srgbClr val="3F3F3F"/>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17</a:t>
            </a:fld>
            <a:endParaRPr kumimoji="0" sz="1200" b="0" i="0" u="none" strike="noStrike" kern="0" cap="none" spc="0" normalizeH="0" baseline="0" noProof="0">
              <a:ln>
                <a:noFill/>
              </a:ln>
              <a:solidFill>
                <a:srgbClr val="3F3F3F"/>
              </a:solidFill>
              <a:effectLst/>
              <a:uLnTx/>
              <a:uFillTx/>
              <a:latin typeface="Avenir"/>
              <a:ea typeface="Avenir"/>
              <a:cs typeface="Avenir"/>
              <a:sym typeface="Avenir"/>
            </a:endParaRPr>
          </a:p>
        </p:txBody>
      </p:sp>
      <p:sp>
        <p:nvSpPr>
          <p:cNvPr id="180" name="Google Shape;180;g10e8baa4dac_0_48"/>
          <p:cNvSpPr txBox="1"/>
          <p:nvPr/>
        </p:nvSpPr>
        <p:spPr>
          <a:xfrm>
            <a:off x="749391" y="6157540"/>
            <a:ext cx="222300" cy="2769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a:ln>
                  <a:noFill/>
                </a:ln>
                <a:solidFill>
                  <a:srgbClr val="3F3F3F"/>
                </a:solidFill>
                <a:effectLst/>
                <a:uLnTx/>
                <a:uFillTx/>
                <a:latin typeface="Avenir"/>
                <a:ea typeface="Avenir"/>
                <a:cs typeface="Avenir"/>
                <a:sym typeface="Avenir"/>
              </a:rPr>
              <a: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181;g10e8baa4dac_0_48"/>
          <p:cNvSpPr txBox="1"/>
          <p:nvPr/>
        </p:nvSpPr>
        <p:spPr>
          <a:xfrm>
            <a:off x="1304000" y="1503175"/>
            <a:ext cx="10097400" cy="42480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1" i="0" u="none" strike="noStrike" kern="0" cap="none" spc="0" normalizeH="0" baseline="0" noProof="0" dirty="0">
              <a:ln>
                <a:noFill/>
              </a:ln>
              <a:solidFill>
                <a:srgbClr val="EF7850"/>
              </a:solidFill>
              <a:effectLst/>
              <a:uLnTx/>
              <a:uFillTx/>
              <a:latin typeface="Calibri" panose="020F0502020204030204" pitchFamily="34" charset="0"/>
              <a:ea typeface="Avenir"/>
              <a:cs typeface="Calibri" panose="020F0502020204030204" pitchFamily="34" charset="0"/>
              <a:sym typeface="Avenir"/>
            </a:endParaRPr>
          </a:p>
          <a:p>
            <a:pPr marL="457200" marR="0" lvl="0" indent="0" algn="l" defTabSz="914400" rtl="0" eaLnBrk="1" fontAlgn="auto" latinLnBrk="0" hangingPunct="1">
              <a:lnSpc>
                <a:spcPct val="100000"/>
              </a:lnSpc>
              <a:spcBef>
                <a:spcPts val="1200"/>
              </a:spcBef>
              <a:spcAft>
                <a:spcPts val="0"/>
              </a:spcAft>
              <a:buClr>
                <a:srgbClr val="000000"/>
              </a:buClr>
              <a:buSzTx/>
              <a:buFont typeface="Arial"/>
              <a:buNone/>
              <a:tabLst/>
              <a:defRPr/>
            </a:pPr>
            <a:endParaRPr kumimoji="0" lang="en-US" sz="2000" b="1" i="0" u="none" strike="noStrike" kern="0" cap="none" spc="0" normalizeH="0" baseline="0" noProof="0" dirty="0">
              <a:ln>
                <a:noFill/>
              </a:ln>
              <a:solidFill>
                <a:srgbClr val="EF7850"/>
              </a:solidFill>
              <a:effectLst/>
              <a:uLnTx/>
              <a:uFillTx/>
              <a:latin typeface="Calibri" panose="020F0502020204030204" pitchFamily="34" charset="0"/>
              <a:ea typeface="Avenir"/>
              <a:cs typeface="Calibri" panose="020F0502020204030204" pitchFamily="34" charset="0"/>
              <a:sym typeface="Avenir"/>
            </a:endParaRP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3" name="Picture 2" descr="Logo&#10;&#10;Description automatically generated">
            <a:extLst>
              <a:ext uri="{FF2B5EF4-FFF2-40B4-BE49-F238E27FC236}">
                <a16:creationId xmlns:a16="http://schemas.microsoft.com/office/drawing/2014/main" id="{57418D94-5C27-4111-AAB1-F2C68E10A824}"/>
              </a:ext>
            </a:extLst>
          </p:cNvPr>
          <p:cNvPicPr>
            <a:picLocks noChangeAspect="1"/>
          </p:cNvPicPr>
          <p:nvPr/>
        </p:nvPicPr>
        <p:blipFill>
          <a:blip r:embed="rId3"/>
          <a:stretch>
            <a:fillRect/>
          </a:stretch>
        </p:blipFill>
        <p:spPr>
          <a:xfrm>
            <a:off x="9952522" y="5858972"/>
            <a:ext cx="1005038" cy="633268"/>
          </a:xfrm>
          <a:prstGeom prst="rect">
            <a:avLst/>
          </a:prstGeom>
        </p:spPr>
      </p:pic>
      <p:graphicFrame>
        <p:nvGraphicFramePr>
          <p:cNvPr id="8" name="Table 7">
            <a:extLst>
              <a:ext uri="{FF2B5EF4-FFF2-40B4-BE49-F238E27FC236}">
                <a16:creationId xmlns:a16="http://schemas.microsoft.com/office/drawing/2014/main" id="{C2FFA1A3-1D48-4F90-8F73-1ED307524AB4}"/>
              </a:ext>
            </a:extLst>
          </p:cNvPr>
          <p:cNvGraphicFramePr>
            <a:graphicFrameLocks noGrp="1"/>
          </p:cNvGraphicFramePr>
          <p:nvPr>
            <p:extLst>
              <p:ext uri="{D42A27DB-BD31-4B8C-83A1-F6EECF244321}">
                <p14:modId xmlns:p14="http://schemas.microsoft.com/office/powerpoint/2010/main" val="1412469697"/>
              </p:ext>
            </p:extLst>
          </p:nvPr>
        </p:nvGraphicFramePr>
        <p:xfrm>
          <a:off x="1998000" y="1832400"/>
          <a:ext cx="8830750" cy="3815080"/>
        </p:xfrm>
        <a:graphic>
          <a:graphicData uri="http://schemas.openxmlformats.org/drawingml/2006/table">
            <a:tbl>
              <a:tblPr firstRow="1" bandRow="1"/>
              <a:tblGrid>
                <a:gridCol w="847892">
                  <a:extLst>
                    <a:ext uri="{9D8B030D-6E8A-4147-A177-3AD203B41FA5}">
                      <a16:colId xmlns:a16="http://schemas.microsoft.com/office/drawing/2014/main" val="4090299078"/>
                    </a:ext>
                  </a:extLst>
                </a:gridCol>
                <a:gridCol w="3991429">
                  <a:extLst>
                    <a:ext uri="{9D8B030D-6E8A-4147-A177-3AD203B41FA5}">
                      <a16:colId xmlns:a16="http://schemas.microsoft.com/office/drawing/2014/main" val="3462284699"/>
                    </a:ext>
                  </a:extLst>
                </a:gridCol>
                <a:gridCol w="3991429">
                  <a:extLst>
                    <a:ext uri="{9D8B030D-6E8A-4147-A177-3AD203B41FA5}">
                      <a16:colId xmlns:a16="http://schemas.microsoft.com/office/drawing/2014/main" val="4142679759"/>
                    </a:ext>
                  </a:extLst>
                </a:gridCol>
              </a:tblGrid>
              <a:tr h="370840">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r>
                        <a:rPr lang="en-IE" dirty="0"/>
                        <a:t>Code</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582B73"/>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r>
                        <a:rPr lang="en-IE" dirty="0"/>
                        <a:t>Policy Name</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582B73"/>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r>
                        <a:rPr lang="en-IE" dirty="0"/>
                        <a:t>Description</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582B73"/>
                    </a:solidFill>
                  </a:tcPr>
                </a:tc>
                <a:extLst>
                  <a:ext uri="{0D108BD9-81ED-4DB2-BD59-A6C34878D82A}">
                    <a16:rowId xmlns:a16="http://schemas.microsoft.com/office/drawing/2014/main" val="810900874"/>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nSpc>
                          <a:spcPct val="107000"/>
                        </a:lnSpc>
                        <a:spcAft>
                          <a:spcPts val="800"/>
                        </a:spcAft>
                      </a:pPr>
                      <a:r>
                        <a:rPr lang="en-IE" sz="1400" b="1" dirty="0">
                          <a:effectLst/>
                          <a:latin typeface="Avenir Black"/>
                          <a:ea typeface="Calibri" panose="020F0502020204030204" pitchFamily="34" charset="0"/>
                          <a:cs typeface="Times New Roman" panose="02020603050405020304" pitchFamily="18" charset="0"/>
                        </a:rPr>
                        <a:t>POL-IE06</a:t>
                      </a:r>
                    </a:p>
                  </a:txBody>
                  <a:tcPr marL="68580" marR="68580"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nSpc>
                          <a:spcPct val="107000"/>
                        </a:lnSpc>
                        <a:spcAft>
                          <a:spcPts val="800"/>
                        </a:spcAft>
                      </a:pPr>
                      <a:r>
                        <a:rPr lang="en-IE" sz="1400" b="1">
                          <a:effectLst/>
                          <a:latin typeface="Avenir Black"/>
                          <a:ea typeface="Calibri" panose="020F0502020204030204" pitchFamily="34" charset="0"/>
                          <a:cs typeface="Times New Roman" panose="02020603050405020304" pitchFamily="18" charset="0"/>
                        </a:rPr>
                        <a:t>Small Business Assistance Scheme for COVID (SBASC)</a:t>
                      </a:r>
                    </a:p>
                  </a:txBody>
                  <a:tcPr marL="68580" marR="68580"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r>
                        <a:rPr lang="en-IE" sz="1400" dirty="0">
                          <a:latin typeface="Avenir Black"/>
                        </a:rPr>
                        <a:t>Support for business with their fixed costs (rent, utility bills etc)</a:t>
                      </a:r>
                    </a:p>
                  </a:txBody>
                  <a:tcP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40000"/>
                      </a:srgbClr>
                    </a:solidFill>
                  </a:tcPr>
                </a:tc>
                <a:extLst>
                  <a:ext uri="{0D108BD9-81ED-4DB2-BD59-A6C34878D82A}">
                    <a16:rowId xmlns:a16="http://schemas.microsoft.com/office/drawing/2014/main" val="3290561495"/>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nSpc>
                          <a:spcPct val="107000"/>
                        </a:lnSpc>
                        <a:spcAft>
                          <a:spcPts val="800"/>
                        </a:spcAft>
                      </a:pPr>
                      <a:r>
                        <a:rPr lang="en-IE" sz="1400" b="1">
                          <a:effectLst/>
                          <a:latin typeface="Avenir Black"/>
                          <a:ea typeface="Calibri" panose="020F0502020204030204" pitchFamily="34" charset="0"/>
                          <a:cs typeface="Times New Roman" panose="02020603050405020304" pitchFamily="18" charset="0"/>
                        </a:rPr>
                        <a:t>POL-IE07</a:t>
                      </a: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nSpc>
                          <a:spcPct val="107000"/>
                        </a:lnSpc>
                        <a:spcAft>
                          <a:spcPts val="800"/>
                        </a:spcAft>
                      </a:pPr>
                      <a:r>
                        <a:rPr lang="en-IE" sz="1400" b="1">
                          <a:effectLst/>
                          <a:latin typeface="Avenir Black"/>
                          <a:ea typeface="Calibri" panose="020F0502020204030204" pitchFamily="34" charset="0"/>
                          <a:cs typeface="Times New Roman" panose="02020603050405020304" pitchFamily="18" charset="0"/>
                        </a:rPr>
                        <a:t>Rent Supplement (COVID-19 Provisions)</a:t>
                      </a: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r>
                        <a:rPr lang="en-IE" sz="1400" dirty="0">
                          <a:latin typeface="Avenir Black"/>
                        </a:rPr>
                        <a:t>Short-term income support for people in private rented sector whose income was reduced due to the COVID-19 pandemic </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20000"/>
                      </a:srgbClr>
                    </a:solidFill>
                  </a:tcPr>
                </a:tc>
                <a:extLst>
                  <a:ext uri="{0D108BD9-81ED-4DB2-BD59-A6C34878D82A}">
                    <a16:rowId xmlns:a16="http://schemas.microsoft.com/office/drawing/2014/main" val="3839231459"/>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nSpc>
                          <a:spcPct val="107000"/>
                        </a:lnSpc>
                        <a:spcAft>
                          <a:spcPts val="800"/>
                        </a:spcAft>
                      </a:pPr>
                      <a:r>
                        <a:rPr lang="en-IE" sz="1400" b="1">
                          <a:effectLst/>
                          <a:latin typeface="Avenir Black"/>
                          <a:ea typeface="Calibri" panose="020F0502020204030204" pitchFamily="34" charset="0"/>
                          <a:cs typeface="Times New Roman" panose="02020603050405020304" pitchFamily="18" charset="0"/>
                        </a:rPr>
                        <a:t>POL-IE08</a:t>
                      </a: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nSpc>
                          <a:spcPct val="107000"/>
                        </a:lnSpc>
                        <a:spcAft>
                          <a:spcPts val="800"/>
                        </a:spcAft>
                      </a:pPr>
                      <a:r>
                        <a:rPr lang="en-IE" sz="1400" b="1">
                          <a:effectLst/>
                          <a:latin typeface="Avenir Black"/>
                          <a:ea typeface="Calibri" panose="020F0502020204030204" pitchFamily="34" charset="0"/>
                          <a:cs typeface="Times New Roman" panose="02020603050405020304" pitchFamily="18" charset="0"/>
                        </a:rPr>
                        <a:t>COVID-19 Supports for Taxi, Hackney and Limousine Operators</a:t>
                      </a: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r>
                        <a:rPr lang="en-IE" sz="1400" dirty="0">
                          <a:latin typeface="Avenir Black"/>
                        </a:rPr>
                        <a:t>Aims to remove as many costs barriers as possible for the SPSV drivers to return to work</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40000"/>
                      </a:srgbClr>
                    </a:solidFill>
                  </a:tcPr>
                </a:tc>
                <a:extLst>
                  <a:ext uri="{0D108BD9-81ED-4DB2-BD59-A6C34878D82A}">
                    <a16:rowId xmlns:a16="http://schemas.microsoft.com/office/drawing/2014/main" val="2594361588"/>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nSpc>
                          <a:spcPct val="107000"/>
                        </a:lnSpc>
                        <a:spcAft>
                          <a:spcPts val="800"/>
                        </a:spcAft>
                      </a:pPr>
                      <a:r>
                        <a:rPr lang="en-IE" sz="1400" b="1">
                          <a:effectLst/>
                          <a:latin typeface="Avenir Black"/>
                          <a:ea typeface="Calibri" panose="020F0502020204030204" pitchFamily="34" charset="0"/>
                          <a:cs typeface="Times New Roman" panose="02020603050405020304" pitchFamily="18" charset="0"/>
                        </a:rPr>
                        <a:t>POL-IE09</a:t>
                      </a: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nSpc>
                          <a:spcPct val="107000"/>
                        </a:lnSpc>
                        <a:spcAft>
                          <a:spcPts val="800"/>
                        </a:spcAft>
                      </a:pPr>
                      <a:r>
                        <a:rPr lang="en-IE" sz="1400" b="1">
                          <a:effectLst/>
                          <a:latin typeface="Avenir Black"/>
                          <a:ea typeface="Calibri" panose="020F0502020204030204" pitchFamily="34" charset="0"/>
                          <a:cs typeface="Times New Roman" panose="02020603050405020304" pitchFamily="18" charset="0"/>
                        </a:rPr>
                        <a:t>Short-Time Work Support</a:t>
                      </a: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r>
                        <a:rPr lang="en-IE" sz="1400" dirty="0">
                          <a:latin typeface="Avenir Black"/>
                        </a:rPr>
                        <a:t>Available under Jobseeker’s Benefit as an income support payment for employees temporarily placed on a shorter working week due to business challenges affecting their employment</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20000"/>
                      </a:srgbClr>
                    </a:solidFill>
                  </a:tcPr>
                </a:tc>
                <a:extLst>
                  <a:ext uri="{0D108BD9-81ED-4DB2-BD59-A6C34878D82A}">
                    <a16:rowId xmlns:a16="http://schemas.microsoft.com/office/drawing/2014/main" val="424885996"/>
                  </a:ext>
                </a:extLst>
              </a:tr>
              <a:tr h="370840">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nSpc>
                          <a:spcPct val="107000"/>
                        </a:lnSpc>
                        <a:spcAft>
                          <a:spcPts val="800"/>
                        </a:spcAft>
                      </a:pPr>
                      <a:r>
                        <a:rPr lang="en-IE" sz="1400" b="1" dirty="0">
                          <a:effectLst/>
                          <a:latin typeface="Avenir Black"/>
                          <a:ea typeface="Calibri" panose="020F0502020204030204" pitchFamily="34" charset="0"/>
                          <a:cs typeface="Times New Roman" panose="02020603050405020304" pitchFamily="18" charset="0"/>
                        </a:rPr>
                        <a:t>POL-IE010</a:t>
                      </a: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nSpc>
                          <a:spcPct val="107000"/>
                        </a:lnSpc>
                        <a:spcAft>
                          <a:spcPts val="800"/>
                        </a:spcAft>
                      </a:pPr>
                      <a:r>
                        <a:rPr lang="en-IE" sz="1400" b="1" dirty="0">
                          <a:effectLst/>
                          <a:latin typeface="Avenir Black"/>
                          <a:ea typeface="Calibri" panose="020F0502020204030204" pitchFamily="34" charset="0"/>
                          <a:cs typeface="Times New Roman" panose="02020603050405020304" pitchFamily="18" charset="0"/>
                        </a:rPr>
                        <a:t>Hot School Meals Programme</a:t>
                      </a: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r>
                        <a:rPr lang="en-IE" sz="1400" dirty="0">
                          <a:latin typeface="Avenir Black"/>
                        </a:rPr>
                        <a:t>Replacement for the Hot School Meals programme during COVID-19 pandemic. Available for pupils from disadvantaged communities</a:t>
                      </a:r>
                    </a:p>
                  </a:txBody>
                  <a:tcP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40000"/>
                      </a:srgbClr>
                    </a:solidFill>
                  </a:tcPr>
                </a:tc>
                <a:extLst>
                  <a:ext uri="{0D108BD9-81ED-4DB2-BD59-A6C34878D82A}">
                    <a16:rowId xmlns:a16="http://schemas.microsoft.com/office/drawing/2014/main" val="2605636690"/>
                  </a:ext>
                </a:extLst>
              </a:tr>
            </a:tbl>
          </a:graphicData>
        </a:graphic>
      </p:graphicFrame>
    </p:spTree>
    <p:extLst>
      <p:ext uri="{BB962C8B-B14F-4D97-AF65-F5344CB8AC3E}">
        <p14:creationId xmlns:p14="http://schemas.microsoft.com/office/powerpoint/2010/main" val="20205870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6"/>
        <p:cNvGrpSpPr/>
        <p:nvPr/>
      </p:nvGrpSpPr>
      <p:grpSpPr>
        <a:xfrm>
          <a:off x="0" y="0"/>
          <a:ext cx="0" cy="0"/>
          <a:chOff x="0" y="0"/>
          <a:chExt cx="0" cy="0"/>
        </a:xfrm>
      </p:grpSpPr>
      <p:sp>
        <p:nvSpPr>
          <p:cNvPr id="177" name="Google Shape;177;g10e8baa4dac_0_48"/>
          <p:cNvSpPr txBox="1">
            <a:spLocks noGrp="1"/>
          </p:cNvSpPr>
          <p:nvPr>
            <p:ph type="title"/>
          </p:nvPr>
        </p:nvSpPr>
        <p:spPr>
          <a:xfrm>
            <a:off x="1378099" y="358625"/>
            <a:ext cx="10183800" cy="1344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320"/>
              <a:buFont typeface="Calibri"/>
              <a:buNone/>
            </a:pPr>
            <a:r>
              <a:rPr lang="en-IE" sz="3659" dirty="0"/>
              <a:t>Mitigation policies and relevant policy domains</a:t>
            </a:r>
            <a:endParaRPr sz="3659" dirty="0"/>
          </a:p>
        </p:txBody>
      </p:sp>
      <p:sp>
        <p:nvSpPr>
          <p:cNvPr id="178" name="Google Shape;178;g10e8baa4dac_0_48"/>
          <p:cNvSpPr/>
          <p:nvPr/>
        </p:nvSpPr>
        <p:spPr>
          <a:xfrm>
            <a:off x="5857461" y="1825626"/>
            <a:ext cx="5247900" cy="3369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79" name="Google Shape;179;g10e8baa4dac_0_48"/>
          <p:cNvSpPr txBox="1">
            <a:spLocks noGrp="1"/>
          </p:cNvSpPr>
          <p:nvPr>
            <p:ph type="sldNum" idx="12"/>
          </p:nvPr>
        </p:nvSpPr>
        <p:spPr>
          <a:xfrm>
            <a:off x="323850" y="6141080"/>
            <a:ext cx="488700" cy="3099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a:ln>
                  <a:noFill/>
                </a:ln>
                <a:solidFill>
                  <a:srgbClr val="3F3F3F"/>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18</a:t>
            </a:fld>
            <a:endParaRPr kumimoji="0" sz="1200" b="0" i="0" u="none" strike="noStrike" kern="0" cap="none" spc="0" normalizeH="0" baseline="0" noProof="0">
              <a:ln>
                <a:noFill/>
              </a:ln>
              <a:solidFill>
                <a:srgbClr val="3F3F3F"/>
              </a:solidFill>
              <a:effectLst/>
              <a:uLnTx/>
              <a:uFillTx/>
              <a:latin typeface="Avenir"/>
              <a:ea typeface="Avenir"/>
              <a:cs typeface="Avenir"/>
              <a:sym typeface="Avenir"/>
            </a:endParaRPr>
          </a:p>
        </p:txBody>
      </p:sp>
      <p:sp>
        <p:nvSpPr>
          <p:cNvPr id="180" name="Google Shape;180;g10e8baa4dac_0_48"/>
          <p:cNvSpPr txBox="1"/>
          <p:nvPr/>
        </p:nvSpPr>
        <p:spPr>
          <a:xfrm>
            <a:off x="749391" y="6157540"/>
            <a:ext cx="222300" cy="2769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a:ln>
                  <a:noFill/>
                </a:ln>
                <a:solidFill>
                  <a:srgbClr val="3F3F3F"/>
                </a:solidFill>
                <a:effectLst/>
                <a:uLnTx/>
                <a:uFillTx/>
                <a:latin typeface="Avenir"/>
                <a:ea typeface="Avenir"/>
                <a:cs typeface="Avenir"/>
                <a:sym typeface="Avenir"/>
              </a:rPr>
              <a: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181;g10e8baa4dac_0_48"/>
          <p:cNvSpPr txBox="1"/>
          <p:nvPr/>
        </p:nvSpPr>
        <p:spPr>
          <a:xfrm>
            <a:off x="1304000" y="1503175"/>
            <a:ext cx="10097400" cy="42480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1" i="0" u="none" strike="noStrike" kern="0" cap="none" spc="0" normalizeH="0" baseline="0" noProof="0">
              <a:ln>
                <a:noFill/>
              </a:ln>
              <a:solidFill>
                <a:srgbClr val="EF7850"/>
              </a:solidFill>
              <a:effectLst/>
              <a:uLnTx/>
              <a:uFillTx/>
              <a:latin typeface="Calibri" panose="020F0502020204030204" pitchFamily="34" charset="0"/>
              <a:ea typeface="Avenir"/>
              <a:cs typeface="Calibri" panose="020F0502020204030204" pitchFamily="34" charset="0"/>
              <a:sym typeface="Avenir"/>
            </a:endParaRPr>
          </a:p>
          <a:p>
            <a:pPr marL="457200" marR="0" lvl="0" indent="0" algn="l" defTabSz="914400" rtl="0" eaLnBrk="1" fontAlgn="auto" latinLnBrk="0" hangingPunct="1">
              <a:lnSpc>
                <a:spcPct val="100000"/>
              </a:lnSpc>
              <a:spcBef>
                <a:spcPts val="1200"/>
              </a:spcBef>
              <a:spcAft>
                <a:spcPts val="0"/>
              </a:spcAft>
              <a:buClr>
                <a:srgbClr val="000000"/>
              </a:buClr>
              <a:buSzTx/>
              <a:buFont typeface="Arial"/>
              <a:buNone/>
              <a:tabLst/>
              <a:defRPr/>
            </a:pPr>
            <a:endParaRPr kumimoji="0" lang="en-US" sz="2000" b="1" i="0" u="none" strike="noStrike" kern="0" cap="none" spc="0" normalizeH="0" baseline="0" noProof="0">
              <a:ln>
                <a:noFill/>
              </a:ln>
              <a:solidFill>
                <a:srgbClr val="EF7850"/>
              </a:solidFill>
              <a:effectLst/>
              <a:uLnTx/>
              <a:uFillTx/>
              <a:latin typeface="Calibri" panose="020F0502020204030204" pitchFamily="34" charset="0"/>
              <a:ea typeface="Avenir"/>
              <a:cs typeface="Calibri" panose="020F0502020204030204" pitchFamily="34" charset="0"/>
              <a:sym typeface="Avenir"/>
            </a:endParaRP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3" name="Picture 2" descr="Logo&#10;&#10;Description automatically generated">
            <a:extLst>
              <a:ext uri="{FF2B5EF4-FFF2-40B4-BE49-F238E27FC236}">
                <a16:creationId xmlns:a16="http://schemas.microsoft.com/office/drawing/2014/main" id="{57418D94-5C27-4111-AAB1-F2C68E10A824}"/>
              </a:ext>
            </a:extLst>
          </p:cNvPr>
          <p:cNvPicPr>
            <a:picLocks noChangeAspect="1"/>
          </p:cNvPicPr>
          <p:nvPr/>
        </p:nvPicPr>
        <p:blipFill>
          <a:blip r:embed="rId3"/>
          <a:stretch>
            <a:fillRect/>
          </a:stretch>
        </p:blipFill>
        <p:spPr>
          <a:xfrm>
            <a:off x="9952522" y="5858972"/>
            <a:ext cx="1005038" cy="633268"/>
          </a:xfrm>
          <a:prstGeom prst="rect">
            <a:avLst/>
          </a:prstGeom>
        </p:spPr>
      </p:pic>
      <p:graphicFrame>
        <p:nvGraphicFramePr>
          <p:cNvPr id="8" name="Table 11">
            <a:extLst>
              <a:ext uri="{FF2B5EF4-FFF2-40B4-BE49-F238E27FC236}">
                <a16:creationId xmlns:a16="http://schemas.microsoft.com/office/drawing/2014/main" id="{B2A58C5D-6E07-4AF1-BEE5-7FF9C154987E}"/>
              </a:ext>
            </a:extLst>
          </p:cNvPr>
          <p:cNvGraphicFramePr>
            <a:graphicFrameLocks noGrp="1"/>
          </p:cNvGraphicFramePr>
          <p:nvPr>
            <p:extLst>
              <p:ext uri="{D42A27DB-BD31-4B8C-83A1-F6EECF244321}">
                <p14:modId xmlns:p14="http://schemas.microsoft.com/office/powerpoint/2010/main" val="1109358383"/>
              </p:ext>
            </p:extLst>
          </p:nvPr>
        </p:nvGraphicFramePr>
        <p:xfrm>
          <a:off x="1621039" y="1871182"/>
          <a:ext cx="9463322" cy="3711736"/>
        </p:xfrm>
        <a:graphic>
          <a:graphicData uri="http://schemas.openxmlformats.org/drawingml/2006/table">
            <a:tbl>
              <a:tblPr firstRow="1" firstCol="1" bandRow="1"/>
              <a:tblGrid>
                <a:gridCol w="1499942">
                  <a:extLst>
                    <a:ext uri="{9D8B030D-6E8A-4147-A177-3AD203B41FA5}">
                      <a16:colId xmlns:a16="http://schemas.microsoft.com/office/drawing/2014/main" val="1654721551"/>
                    </a:ext>
                  </a:extLst>
                </a:gridCol>
                <a:gridCol w="796338">
                  <a:extLst>
                    <a:ext uri="{9D8B030D-6E8A-4147-A177-3AD203B41FA5}">
                      <a16:colId xmlns:a16="http://schemas.microsoft.com/office/drawing/2014/main" val="2424198556"/>
                    </a:ext>
                  </a:extLst>
                </a:gridCol>
                <a:gridCol w="796338">
                  <a:extLst>
                    <a:ext uri="{9D8B030D-6E8A-4147-A177-3AD203B41FA5}">
                      <a16:colId xmlns:a16="http://schemas.microsoft.com/office/drawing/2014/main" val="410363817"/>
                    </a:ext>
                  </a:extLst>
                </a:gridCol>
                <a:gridCol w="796338">
                  <a:extLst>
                    <a:ext uri="{9D8B030D-6E8A-4147-A177-3AD203B41FA5}">
                      <a16:colId xmlns:a16="http://schemas.microsoft.com/office/drawing/2014/main" val="631186972"/>
                    </a:ext>
                  </a:extLst>
                </a:gridCol>
                <a:gridCol w="796338">
                  <a:extLst>
                    <a:ext uri="{9D8B030D-6E8A-4147-A177-3AD203B41FA5}">
                      <a16:colId xmlns:a16="http://schemas.microsoft.com/office/drawing/2014/main" val="3581586222"/>
                    </a:ext>
                  </a:extLst>
                </a:gridCol>
                <a:gridCol w="796338">
                  <a:extLst>
                    <a:ext uri="{9D8B030D-6E8A-4147-A177-3AD203B41FA5}">
                      <a16:colId xmlns:a16="http://schemas.microsoft.com/office/drawing/2014/main" val="2667112967"/>
                    </a:ext>
                  </a:extLst>
                </a:gridCol>
                <a:gridCol w="796338">
                  <a:extLst>
                    <a:ext uri="{9D8B030D-6E8A-4147-A177-3AD203B41FA5}">
                      <a16:colId xmlns:a16="http://schemas.microsoft.com/office/drawing/2014/main" val="3545483047"/>
                    </a:ext>
                  </a:extLst>
                </a:gridCol>
                <a:gridCol w="796338">
                  <a:extLst>
                    <a:ext uri="{9D8B030D-6E8A-4147-A177-3AD203B41FA5}">
                      <a16:colId xmlns:a16="http://schemas.microsoft.com/office/drawing/2014/main" val="216082038"/>
                    </a:ext>
                  </a:extLst>
                </a:gridCol>
                <a:gridCol w="796338">
                  <a:extLst>
                    <a:ext uri="{9D8B030D-6E8A-4147-A177-3AD203B41FA5}">
                      <a16:colId xmlns:a16="http://schemas.microsoft.com/office/drawing/2014/main" val="3992870972"/>
                    </a:ext>
                  </a:extLst>
                </a:gridCol>
                <a:gridCol w="796338">
                  <a:extLst>
                    <a:ext uri="{9D8B030D-6E8A-4147-A177-3AD203B41FA5}">
                      <a16:colId xmlns:a16="http://schemas.microsoft.com/office/drawing/2014/main" val="3377230539"/>
                    </a:ext>
                  </a:extLst>
                </a:gridCol>
                <a:gridCol w="796338">
                  <a:extLst>
                    <a:ext uri="{9D8B030D-6E8A-4147-A177-3AD203B41FA5}">
                      <a16:colId xmlns:a16="http://schemas.microsoft.com/office/drawing/2014/main" val="2446326057"/>
                    </a:ext>
                  </a:extLst>
                </a:gridCol>
              </a:tblGrid>
              <a:tr h="399197">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endParaRPr lang="en-IE" dirty="0"/>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582B73"/>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r>
                        <a:rPr lang="en-IE" sz="1400" dirty="0">
                          <a:latin typeface="Avenir Black"/>
                        </a:rPr>
                        <a:t>POL-IE01</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582B73"/>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r>
                        <a:rPr lang="en-IE" sz="1400" dirty="0">
                          <a:latin typeface="Avenir Black"/>
                        </a:rPr>
                        <a:t>POL-IE02</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582B73"/>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r>
                        <a:rPr lang="en-IE" sz="1400" dirty="0">
                          <a:latin typeface="Avenir Black"/>
                        </a:rPr>
                        <a:t>POL-IE03</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582B73"/>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r>
                        <a:rPr lang="en-IE" sz="1400" dirty="0">
                          <a:latin typeface="Avenir Black"/>
                        </a:rPr>
                        <a:t>POL-IE04</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582B73"/>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r>
                        <a:rPr lang="en-IE" sz="1400" dirty="0">
                          <a:latin typeface="Avenir Black"/>
                        </a:rPr>
                        <a:t>POL-IE05</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7CAC0">
                        <a:lumMod val="75000"/>
                      </a:srgbClr>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r>
                        <a:rPr lang="en-IE" sz="1400" dirty="0">
                          <a:latin typeface="Avenir Black"/>
                        </a:rPr>
                        <a:t>POL-IE06</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582B73"/>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r>
                        <a:rPr lang="en-IE" sz="1400" dirty="0">
                          <a:latin typeface="Avenir Black"/>
                        </a:rPr>
                        <a:t>POL-IE07</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87CAC0">
                        <a:lumMod val="75000"/>
                      </a:srgbClr>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r>
                        <a:rPr lang="en-IE" sz="1400" dirty="0">
                          <a:latin typeface="Avenir Black"/>
                        </a:rPr>
                        <a:t>POL-IE08</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582B73"/>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r>
                        <a:rPr lang="en-IE" sz="1400" dirty="0">
                          <a:latin typeface="Avenir Black"/>
                        </a:rPr>
                        <a:t>POL-IE09</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582B73"/>
                    </a:solidFill>
                  </a:tcPr>
                </a:tc>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r>
                        <a:rPr lang="en-IE" sz="1400" dirty="0">
                          <a:latin typeface="Avenir Black"/>
                        </a:rPr>
                        <a:t>POL-IE10</a:t>
                      </a:r>
                    </a:p>
                  </a:txBody>
                  <a:tcPr>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582B73"/>
                    </a:solidFill>
                  </a:tcPr>
                </a:tc>
                <a:extLst>
                  <a:ext uri="{0D108BD9-81ED-4DB2-BD59-A6C34878D82A}">
                    <a16:rowId xmlns:a16="http://schemas.microsoft.com/office/drawing/2014/main" val="1456655083"/>
                  </a:ext>
                </a:extLst>
              </a:tr>
              <a:tr h="399197">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nSpc>
                          <a:spcPct val="107000"/>
                        </a:lnSpc>
                        <a:spcAft>
                          <a:spcPts val="800"/>
                        </a:spcAft>
                      </a:pPr>
                      <a:r>
                        <a:rPr lang="en-IE" sz="1200" b="1" dirty="0">
                          <a:effectLst/>
                          <a:latin typeface="Avenir Black"/>
                          <a:ea typeface="Calibri" panose="020F0502020204030204" pitchFamily="34" charset="0"/>
                          <a:cs typeface="Times New Roman" panose="02020603050405020304" pitchFamily="18" charset="0"/>
                        </a:rPr>
                        <a:t>Gender-based violence</a:t>
                      </a:r>
                    </a:p>
                  </a:txBody>
                  <a:tcPr marL="68580" marR="68580" marT="0" marB="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582B73"/>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IE" dirty="0"/>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IE" dirty="0"/>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IE" dirty="0"/>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IE"/>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IE" dirty="0"/>
                        <a:t>●</a:t>
                      </a: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87CAC0">
                        <a:lumMod val="75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IE"/>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IE" dirty="0"/>
                        <a:t>●</a:t>
                      </a:r>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87CAC0">
                        <a:lumMod val="75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IE"/>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IE"/>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IE"/>
                    </a:p>
                  </a:txBody>
                  <a:tcPr anchor="ctr">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40000"/>
                      </a:srgbClr>
                    </a:solidFill>
                  </a:tcPr>
                </a:tc>
                <a:extLst>
                  <a:ext uri="{0D108BD9-81ED-4DB2-BD59-A6C34878D82A}">
                    <a16:rowId xmlns:a16="http://schemas.microsoft.com/office/drawing/2014/main" val="3494112936"/>
                  </a:ext>
                </a:extLst>
              </a:tr>
              <a:tr h="399197">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nSpc>
                          <a:spcPct val="107000"/>
                        </a:lnSpc>
                        <a:spcAft>
                          <a:spcPts val="800"/>
                        </a:spcAft>
                      </a:pPr>
                      <a:r>
                        <a:rPr lang="en-IE" sz="1200" b="1">
                          <a:effectLst/>
                          <a:latin typeface="Avenir Black"/>
                          <a:ea typeface="Calibri" panose="020F0502020204030204" pitchFamily="34" charset="0"/>
                          <a:cs typeface="Times New Roman" panose="02020603050405020304" pitchFamily="18" charset="0"/>
                        </a:rPr>
                        <a:t>Work/Labour market</a:t>
                      </a: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IE" sz="1400" dirty="0"/>
                        <a:t>●</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IE" dirty="0"/>
                        <a:t>●</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IE"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IE" dirty="0"/>
                        <a:t>●</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IE" dirty="0"/>
                        <a:t>●</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7CAC0">
                        <a:lumMod val="75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IE"/>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IE"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7CAC0">
                        <a:lumMod val="75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IE" dirty="0"/>
                        <a:t>●</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IE" dirty="0"/>
                        <a:t>●</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IE"/>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20000"/>
                      </a:srgbClr>
                    </a:solidFill>
                  </a:tcPr>
                </a:tc>
                <a:extLst>
                  <a:ext uri="{0D108BD9-81ED-4DB2-BD59-A6C34878D82A}">
                    <a16:rowId xmlns:a16="http://schemas.microsoft.com/office/drawing/2014/main" val="3252380780"/>
                  </a:ext>
                </a:extLst>
              </a:tr>
              <a:tr h="399197">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nSpc>
                          <a:spcPct val="107000"/>
                        </a:lnSpc>
                        <a:spcAft>
                          <a:spcPts val="800"/>
                        </a:spcAft>
                      </a:pPr>
                      <a:r>
                        <a:rPr lang="en-IE" sz="1200" b="1">
                          <a:effectLst/>
                          <a:latin typeface="Avenir Black"/>
                          <a:ea typeface="Calibri" panose="020F0502020204030204" pitchFamily="34" charset="0"/>
                          <a:cs typeface="Times New Roman" panose="02020603050405020304" pitchFamily="18" charset="0"/>
                        </a:rPr>
                        <a:t>Economy</a:t>
                      </a: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lnSpc>
                          <a:spcPct val="100000"/>
                        </a:lnSpc>
                      </a:pPr>
                      <a:r>
                        <a:rPr lang="en-IE" dirty="0"/>
                        <a:t>●</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lnSpc>
                          <a:spcPct val="100000"/>
                        </a:lnSpc>
                      </a:pPr>
                      <a:r>
                        <a:rPr lang="en-IE" dirty="0"/>
                        <a:t>●</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lnSpc>
                          <a:spcPct val="100000"/>
                        </a:lnSpc>
                      </a:pPr>
                      <a:r>
                        <a:rPr lang="en-IE" dirty="0"/>
                        <a:t>●</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IE" dirty="0"/>
                        <a:t>●</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IE" dirty="0"/>
                        <a:t>●</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7CAC0">
                        <a:lumMod val="75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IE" dirty="0"/>
                        <a:t>●</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IE"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7CAC0">
                        <a:lumMod val="75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IE" dirty="0"/>
                        <a:t>●</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IE" dirty="0"/>
                        <a:t>●</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IE"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40000"/>
                      </a:srgbClr>
                    </a:solidFill>
                  </a:tcPr>
                </a:tc>
                <a:extLst>
                  <a:ext uri="{0D108BD9-81ED-4DB2-BD59-A6C34878D82A}">
                    <a16:rowId xmlns:a16="http://schemas.microsoft.com/office/drawing/2014/main" val="4178591138"/>
                  </a:ext>
                </a:extLst>
              </a:tr>
              <a:tr h="399197">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nSpc>
                          <a:spcPct val="107000"/>
                        </a:lnSpc>
                        <a:spcAft>
                          <a:spcPts val="800"/>
                        </a:spcAft>
                      </a:pPr>
                      <a:r>
                        <a:rPr lang="en-IE" sz="1200" b="1">
                          <a:effectLst/>
                          <a:latin typeface="Avenir Black"/>
                          <a:ea typeface="Calibri" panose="020F0502020204030204" pitchFamily="34" charset="0"/>
                          <a:cs typeface="Times New Roman" panose="02020603050405020304" pitchFamily="18" charset="0"/>
                        </a:rPr>
                        <a:t>Gender pay and pension gaps</a:t>
                      </a: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IE"/>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IE"/>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IE"/>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IE"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IE"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7CAC0">
                        <a:lumMod val="75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IE"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IE"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7CAC0">
                        <a:lumMod val="75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IE"/>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IE"/>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IE"/>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20000"/>
                      </a:srgbClr>
                    </a:solidFill>
                  </a:tcPr>
                </a:tc>
                <a:extLst>
                  <a:ext uri="{0D108BD9-81ED-4DB2-BD59-A6C34878D82A}">
                    <a16:rowId xmlns:a16="http://schemas.microsoft.com/office/drawing/2014/main" val="1628034327"/>
                  </a:ext>
                </a:extLst>
              </a:tr>
              <a:tr h="399197">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nSpc>
                          <a:spcPct val="107000"/>
                        </a:lnSpc>
                        <a:spcAft>
                          <a:spcPts val="800"/>
                        </a:spcAft>
                      </a:pPr>
                      <a:r>
                        <a:rPr lang="en-IE" sz="1200" b="1">
                          <a:effectLst/>
                          <a:latin typeface="Avenir Black"/>
                          <a:ea typeface="Calibri" panose="020F0502020204030204" pitchFamily="34" charset="0"/>
                          <a:cs typeface="Times New Roman" panose="02020603050405020304" pitchFamily="18" charset="0"/>
                        </a:rPr>
                        <a:t>Gender care gap</a:t>
                      </a: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IE"/>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IE"/>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IE"/>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IE"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IE" dirty="0"/>
                        <a:t>●</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7CAC0">
                        <a:lumMod val="75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IE"/>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IE"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7CAC0">
                        <a:lumMod val="75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IE"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IE"/>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IE"/>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40000"/>
                      </a:srgbClr>
                    </a:solidFill>
                  </a:tcPr>
                </a:tc>
                <a:extLst>
                  <a:ext uri="{0D108BD9-81ED-4DB2-BD59-A6C34878D82A}">
                    <a16:rowId xmlns:a16="http://schemas.microsoft.com/office/drawing/2014/main" val="1332771231"/>
                  </a:ext>
                </a:extLst>
              </a:tr>
              <a:tr h="399197">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nSpc>
                          <a:spcPct val="107000"/>
                        </a:lnSpc>
                        <a:spcAft>
                          <a:spcPts val="800"/>
                        </a:spcAft>
                      </a:pPr>
                      <a:r>
                        <a:rPr lang="en-IE" sz="1200" b="1">
                          <a:effectLst/>
                          <a:latin typeface="Avenir Black"/>
                          <a:ea typeface="Calibri" panose="020F0502020204030204" pitchFamily="34" charset="0"/>
                          <a:cs typeface="Times New Roman" panose="02020603050405020304" pitchFamily="18" charset="0"/>
                        </a:rPr>
                        <a:t>Decision-making and politics</a:t>
                      </a: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IE"/>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IE"/>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IE"/>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IE"/>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IE"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7CAC0">
                        <a:lumMod val="75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IE"/>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IE"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7CAC0">
                        <a:lumMod val="75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IE"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IE"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IE"/>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20000"/>
                      </a:srgbClr>
                    </a:solidFill>
                  </a:tcPr>
                </a:tc>
                <a:extLst>
                  <a:ext uri="{0D108BD9-81ED-4DB2-BD59-A6C34878D82A}">
                    <a16:rowId xmlns:a16="http://schemas.microsoft.com/office/drawing/2014/main" val="931295884"/>
                  </a:ext>
                </a:extLst>
              </a:tr>
              <a:tr h="399197">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nSpc>
                          <a:spcPct val="107000"/>
                        </a:lnSpc>
                        <a:spcAft>
                          <a:spcPts val="800"/>
                        </a:spcAft>
                      </a:pPr>
                      <a:r>
                        <a:rPr lang="en-IE" sz="1200" b="1">
                          <a:effectLst/>
                          <a:latin typeface="Avenir Black"/>
                          <a:ea typeface="Calibri" panose="020F0502020204030204" pitchFamily="34" charset="0"/>
                          <a:cs typeface="Times New Roman" panose="02020603050405020304" pitchFamily="18" charset="0"/>
                        </a:rPr>
                        <a:t>Environmental justice</a:t>
                      </a: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IE"/>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IE"/>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IE"/>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IE"/>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IE"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7CAC0">
                        <a:lumMod val="75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IE"/>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IE"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7CAC0">
                        <a:lumMod val="75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IE"/>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IE"/>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4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IE" dirty="0"/>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40000"/>
                      </a:srgbClr>
                    </a:solidFill>
                  </a:tcPr>
                </a:tc>
                <a:extLst>
                  <a:ext uri="{0D108BD9-81ED-4DB2-BD59-A6C34878D82A}">
                    <a16:rowId xmlns:a16="http://schemas.microsoft.com/office/drawing/2014/main" val="2338842444"/>
                  </a:ext>
                </a:extLst>
              </a:tr>
              <a:tr h="399197">
                <a:tc>
                  <a:txBody>
                    <a:bodyPr/>
                    <a:lstStyle>
                      <a:lvl1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1" i="0" u="none" strike="noStrike" cap="none">
                          <a:solidFill>
                            <a:schemeClr val="lt1"/>
                          </a:solidFill>
                          <a:latin typeface="Calibri" panose="020F0502020204030204"/>
                          <a:sym typeface="Arial"/>
                        </a:defRPr>
                      </a:lvl9pPr>
                    </a:lstStyle>
                    <a:p>
                      <a:pPr>
                        <a:lnSpc>
                          <a:spcPct val="107000"/>
                        </a:lnSpc>
                        <a:spcAft>
                          <a:spcPts val="800"/>
                        </a:spcAft>
                      </a:pPr>
                      <a:r>
                        <a:rPr lang="en-IE" sz="1200" b="1" dirty="0">
                          <a:effectLst/>
                          <a:latin typeface="Avenir Black"/>
                          <a:ea typeface="Calibri" panose="020F0502020204030204" pitchFamily="34" charset="0"/>
                          <a:cs typeface="Times New Roman" panose="02020603050405020304" pitchFamily="18" charset="0"/>
                        </a:rPr>
                        <a:t>Human and fundamental rights</a:t>
                      </a:r>
                    </a:p>
                  </a:txBody>
                  <a:tcPr marL="68580" marR="68580" marT="0" marB="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IE"/>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IE"/>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IE"/>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IE"/>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IE" dirty="0"/>
                        <a:t>●</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7CAC0">
                        <a:lumMod val="75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IE"/>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IE" dirty="0"/>
                        <a:t>●</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87CAC0">
                        <a:lumMod val="75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IE"/>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endParaRPr lang="en-IE"/>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20000"/>
                      </a:srgbClr>
                    </a:solidFill>
                  </a:tcPr>
                </a:tc>
                <a:tc>
                  <a:txBody>
                    <a:bodyPr/>
                    <a:lstStyle>
                      <a:lvl1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1pPr>
                      <a:lvl2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2pPr>
                      <a:lvl3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3pPr>
                      <a:lvl4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4pPr>
                      <a:lvl5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5pPr>
                      <a:lvl6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6pPr>
                      <a:lvl7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7pPr>
                      <a:lvl8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8pPr>
                      <a:lvl9pPr marR="0" algn="l" rtl="0">
                        <a:lnSpc>
                          <a:spcPct val="100000"/>
                        </a:lnSpc>
                        <a:spcBef>
                          <a:spcPts val="0"/>
                        </a:spcBef>
                        <a:spcAft>
                          <a:spcPts val="0"/>
                        </a:spcAft>
                        <a:buClr>
                          <a:srgbClr val="000000"/>
                        </a:buClr>
                        <a:buFont typeface="Arial"/>
                        <a:defRPr sz="1400" b="0" i="0" u="none" strike="noStrike" cap="none">
                          <a:solidFill>
                            <a:schemeClr val="dk1"/>
                          </a:solidFill>
                          <a:latin typeface="Calibri" panose="020F0502020204030204"/>
                          <a:sym typeface="Arial"/>
                        </a:defRPr>
                      </a:lvl9pPr>
                    </a:lstStyle>
                    <a:p>
                      <a:pPr algn="ctr"/>
                      <a:r>
                        <a:rPr lang="en-IE" dirty="0"/>
                        <a:t>●</a:t>
                      </a:r>
                    </a:p>
                  </a:txBody>
                  <a:tcPr anchor="ctr">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582B73">
                        <a:tint val="20000"/>
                      </a:srgbClr>
                    </a:solidFill>
                  </a:tcPr>
                </a:tc>
                <a:extLst>
                  <a:ext uri="{0D108BD9-81ED-4DB2-BD59-A6C34878D82A}">
                    <a16:rowId xmlns:a16="http://schemas.microsoft.com/office/drawing/2014/main" val="1043310494"/>
                  </a:ext>
                </a:extLst>
              </a:tr>
            </a:tbl>
          </a:graphicData>
        </a:graphic>
      </p:graphicFrame>
    </p:spTree>
    <p:extLst>
      <p:ext uri="{BB962C8B-B14F-4D97-AF65-F5344CB8AC3E}">
        <p14:creationId xmlns:p14="http://schemas.microsoft.com/office/powerpoint/2010/main" val="39493329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6"/>
        <p:cNvGrpSpPr/>
        <p:nvPr/>
      </p:nvGrpSpPr>
      <p:grpSpPr>
        <a:xfrm>
          <a:off x="0" y="0"/>
          <a:ext cx="0" cy="0"/>
          <a:chOff x="0" y="0"/>
          <a:chExt cx="0" cy="0"/>
        </a:xfrm>
      </p:grpSpPr>
      <p:sp>
        <p:nvSpPr>
          <p:cNvPr id="177" name="Google Shape;177;g10e8baa4dac_0_48"/>
          <p:cNvSpPr txBox="1">
            <a:spLocks noGrp="1"/>
          </p:cNvSpPr>
          <p:nvPr>
            <p:ph type="title"/>
          </p:nvPr>
        </p:nvSpPr>
        <p:spPr>
          <a:xfrm>
            <a:off x="1378099" y="358625"/>
            <a:ext cx="10183800" cy="1344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320"/>
              <a:buFont typeface="Calibri"/>
              <a:buNone/>
            </a:pPr>
            <a:r>
              <a:rPr lang="en-IE" sz="3659" dirty="0"/>
              <a:t>Irish government policies during COVID-19: care and unpaid work</a:t>
            </a:r>
            <a:endParaRPr sz="3659" dirty="0"/>
          </a:p>
        </p:txBody>
      </p:sp>
      <p:sp>
        <p:nvSpPr>
          <p:cNvPr id="178" name="Google Shape;178;g10e8baa4dac_0_48"/>
          <p:cNvSpPr/>
          <p:nvPr/>
        </p:nvSpPr>
        <p:spPr>
          <a:xfrm>
            <a:off x="5857461" y="1825626"/>
            <a:ext cx="5247900" cy="3369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79" name="Google Shape;179;g10e8baa4dac_0_48"/>
          <p:cNvSpPr txBox="1">
            <a:spLocks noGrp="1"/>
          </p:cNvSpPr>
          <p:nvPr>
            <p:ph type="sldNum" idx="12"/>
          </p:nvPr>
        </p:nvSpPr>
        <p:spPr>
          <a:xfrm>
            <a:off x="323850" y="6141080"/>
            <a:ext cx="488700" cy="3099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a:ln>
                  <a:noFill/>
                </a:ln>
                <a:solidFill>
                  <a:srgbClr val="3F3F3F"/>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19</a:t>
            </a:fld>
            <a:endParaRPr kumimoji="0" sz="1200" b="0" i="0" u="none" strike="noStrike" kern="0" cap="none" spc="0" normalizeH="0" baseline="0" noProof="0">
              <a:ln>
                <a:noFill/>
              </a:ln>
              <a:solidFill>
                <a:srgbClr val="3F3F3F"/>
              </a:solidFill>
              <a:effectLst/>
              <a:uLnTx/>
              <a:uFillTx/>
              <a:latin typeface="Avenir"/>
              <a:ea typeface="Avenir"/>
              <a:cs typeface="Avenir"/>
              <a:sym typeface="Avenir"/>
            </a:endParaRPr>
          </a:p>
        </p:txBody>
      </p:sp>
      <p:sp>
        <p:nvSpPr>
          <p:cNvPr id="180" name="Google Shape;180;g10e8baa4dac_0_48"/>
          <p:cNvSpPr txBox="1"/>
          <p:nvPr/>
        </p:nvSpPr>
        <p:spPr>
          <a:xfrm>
            <a:off x="749391" y="6157540"/>
            <a:ext cx="222300" cy="2769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a:ln>
                  <a:noFill/>
                </a:ln>
                <a:solidFill>
                  <a:srgbClr val="3F3F3F"/>
                </a:solidFill>
                <a:effectLst/>
                <a:uLnTx/>
                <a:uFillTx/>
                <a:latin typeface="Avenir"/>
                <a:ea typeface="Avenir"/>
                <a:cs typeface="Avenir"/>
                <a:sym typeface="Avenir"/>
              </a:rPr>
              <a: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181;g10e8baa4dac_0_48"/>
          <p:cNvSpPr txBox="1"/>
          <p:nvPr/>
        </p:nvSpPr>
        <p:spPr>
          <a:xfrm>
            <a:off x="1304000" y="1503175"/>
            <a:ext cx="10097400" cy="4575571"/>
          </a:xfrm>
          <a:prstGeom prst="rect">
            <a:avLst/>
          </a:prstGeom>
          <a:noFill/>
          <a:ln>
            <a:noFill/>
          </a:ln>
        </p:spPr>
        <p:txBody>
          <a:bodyPr spcFirstLastPara="1" wrap="square" lIns="91425" tIns="45700" rIns="91425" bIns="45700" anchor="t" anchorCtr="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Blip>
                <a:blip r:embed="rId3"/>
              </a:buBlip>
              <a:tabLst/>
              <a:defRPr/>
            </a:pPr>
            <a:r>
              <a:rPr lang="en-US" sz="2500" b="1" kern="1200" dirty="0">
                <a:solidFill>
                  <a:srgbClr val="EF7850"/>
                </a:solidFill>
                <a:latin typeface="Calibri" panose="020F0502020204030204"/>
                <a:ea typeface="+mn-ea"/>
                <a:cs typeface="Baloo 2" panose="03080502040302020200" pitchFamily="66" charset="77"/>
              </a:rPr>
              <a:t>WHAT WAS NOT ADDRESSED?</a:t>
            </a:r>
            <a:endParaRPr kumimoji="0" lang="en-US" sz="2500" b="1" i="0" u="none" strike="noStrike" kern="1200" cap="none" spc="0" normalizeH="0" baseline="0" noProof="0" dirty="0">
              <a:ln>
                <a:noFill/>
              </a:ln>
              <a:solidFill>
                <a:srgbClr val="EF7850"/>
              </a:solidFill>
              <a:effectLst/>
              <a:uLnTx/>
              <a:uFillTx/>
              <a:latin typeface="Calibri" panose="020F0502020204030204"/>
              <a:ea typeface="+mn-ea"/>
              <a:cs typeface="Baloo 2" panose="03080502040302020200" pitchFamily="66" charset="77"/>
            </a:endParaRP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US" sz="1800" kern="1200" dirty="0">
                <a:solidFill>
                  <a:schemeClr val="tx1"/>
                </a:solidFill>
                <a:latin typeface="Avenir Black" panose="02000503020000020003" pitchFamily="2" charset="0"/>
                <a:ea typeface="+mn-ea"/>
                <a:cs typeface="+mn-cs"/>
              </a:rPr>
              <a:t>Childcare: extended closure in 2020; ‘essential’ workers only in 2021; no coverage for school-age children </a:t>
            </a: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US" sz="1800" kern="1200" dirty="0">
                <a:solidFill>
                  <a:schemeClr val="tx1"/>
                </a:solidFill>
                <a:latin typeface="Avenir Black" panose="02000503020000020003" pitchFamily="2" charset="0"/>
                <a:ea typeface="+mn-ea"/>
                <a:cs typeface="+mn-cs"/>
              </a:rPr>
              <a:t>Financial support for the formal childcare sector, but increased restrictions/regulations and limited services for working parents</a:t>
            </a: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US" sz="1800" kern="1200" dirty="0">
                <a:solidFill>
                  <a:schemeClr val="tx1"/>
                </a:solidFill>
                <a:latin typeface="Avenir Black" panose="02000503020000020003" pitchFamily="2" charset="0"/>
                <a:ea typeface="+mn-ea"/>
                <a:cs typeface="+mn-cs"/>
              </a:rPr>
              <a:t>Initial discrimination of single parents (essential shopping); women returning from maternity leave not entitled to COVID-19 payment schemes</a:t>
            </a:r>
            <a:endParaRPr kumimoji="0" lang="en-US" sz="1800" i="0" u="none" strike="noStrike" kern="1200" cap="none" spc="0" normalizeH="0" baseline="0" noProof="0" dirty="0">
              <a:ln>
                <a:noFill/>
              </a:ln>
              <a:solidFill>
                <a:srgbClr val="EF7850"/>
              </a:solidFill>
              <a:effectLst/>
              <a:uLnTx/>
              <a:uFillTx/>
              <a:latin typeface="Calibri" panose="020F0502020204030204"/>
              <a:ea typeface="+mn-ea"/>
              <a:cs typeface="Baloo 2" panose="03080502040302020200" pitchFamily="66" charset="77"/>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Blip>
                <a:blip r:embed="rId3"/>
              </a:buBlip>
              <a:tabLst/>
              <a:defRPr/>
            </a:pPr>
            <a:r>
              <a:rPr kumimoji="0" lang="en-US" sz="2500" b="1" i="0" u="none" strike="noStrike" kern="1200" cap="none" spc="0" normalizeH="0" baseline="0" noProof="0" dirty="0">
                <a:ln>
                  <a:noFill/>
                </a:ln>
                <a:solidFill>
                  <a:srgbClr val="EF7850"/>
                </a:solidFill>
                <a:effectLst/>
                <a:uLnTx/>
                <a:uFillTx/>
                <a:latin typeface="Calibri" panose="020F0502020204030204"/>
                <a:ea typeface="+mn-ea"/>
                <a:cs typeface="Baloo 2" panose="03080502040302020200" pitchFamily="66" charset="77"/>
              </a:rPr>
              <a:t>THE GENDER DIMENSION OF WORK AND CARE?</a:t>
            </a: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US" sz="1800" kern="1200" dirty="0">
                <a:solidFill>
                  <a:schemeClr val="tx1"/>
                </a:solidFill>
                <a:latin typeface="Avenir Black" panose="02000503020000020003" pitchFamily="2" charset="0"/>
                <a:ea typeface="+mn-ea"/>
                <a:cs typeface="+mn-cs"/>
              </a:rPr>
              <a:t>No recognition of unpaid work and increased care needs regardless of employment status</a:t>
            </a: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US" sz="1800" kern="1200" dirty="0">
                <a:solidFill>
                  <a:schemeClr val="tx1"/>
                </a:solidFill>
                <a:latin typeface="Avenir Black" panose="02000503020000020003" pitchFamily="2" charset="0"/>
                <a:ea typeface="+mn-ea"/>
                <a:cs typeface="+mn-cs"/>
              </a:rPr>
              <a:t>Frontline workers: 4 months of no childcare =&gt; unpaid leave; w</a:t>
            </a:r>
            <a:r>
              <a:rPr kumimoji="0" lang="en-US" sz="1800" i="0" u="none" strike="noStrike" kern="1200" cap="none" spc="0" normalizeH="0" baseline="0" noProof="0" dirty="0" err="1">
                <a:ln>
                  <a:noFill/>
                </a:ln>
                <a:solidFill>
                  <a:schemeClr val="tx1"/>
                </a:solidFill>
                <a:effectLst/>
                <a:uLnTx/>
                <a:uFillTx/>
                <a:latin typeface="Avenir Black" panose="02000503020000020003" pitchFamily="2" charset="0"/>
                <a:ea typeface="+mn-ea"/>
                <a:cs typeface="+mn-cs"/>
              </a:rPr>
              <a:t>ork</a:t>
            </a:r>
            <a:r>
              <a:rPr kumimoji="0" lang="en-US" sz="1800" i="0" u="none" strike="noStrike" kern="1200" cap="none" spc="0" normalizeH="0" baseline="0" noProof="0" dirty="0">
                <a:ln>
                  <a:noFill/>
                </a:ln>
                <a:solidFill>
                  <a:schemeClr val="tx1"/>
                </a:solidFill>
                <a:effectLst/>
                <a:uLnTx/>
                <a:uFillTx/>
                <a:latin typeface="Avenir Black" panose="02000503020000020003" pitchFamily="2" charset="0"/>
                <a:ea typeface="+mn-ea"/>
                <a:cs typeface="+mn-cs"/>
              </a:rPr>
              <a:t> from home </a:t>
            </a:r>
            <a:r>
              <a:rPr lang="en-US" sz="1800" kern="1200" dirty="0">
                <a:solidFill>
                  <a:schemeClr val="tx1"/>
                </a:solidFill>
                <a:latin typeface="Avenir Black" panose="02000503020000020003" pitchFamily="2" charset="0"/>
                <a:ea typeface="+mn-ea"/>
                <a:cs typeface="+mn-cs"/>
              </a:rPr>
              <a:t>with no support for the working parents (despite the evidence that mothers’ work affected significantly)</a:t>
            </a:r>
          </a:p>
          <a:p>
            <a:pPr marL="685800" lvl="1" indent="-228600">
              <a:spcBef>
                <a:spcPts val="500"/>
              </a:spcBef>
              <a:buClrTx/>
              <a:buFont typeface="Arial" panose="020B0604020202020204" pitchFamily="34" charset="0"/>
              <a:buChar char="•"/>
              <a:defRPr/>
            </a:pPr>
            <a:r>
              <a:rPr lang="en-US" sz="1800" kern="1200" dirty="0">
                <a:solidFill>
                  <a:schemeClr val="tx1"/>
                </a:solidFill>
                <a:latin typeface="Avenir Black" panose="02000503020000020003" pitchFamily="2" charset="0"/>
                <a:ea typeface="+mn-ea"/>
                <a:cs typeface="+mn-cs"/>
              </a:rPr>
              <a:t>Further disruptions =&gt; evidence of women working part/time or not going back to work</a:t>
            </a: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endParaRPr lang="en-US" sz="1800" kern="1200" dirty="0">
              <a:solidFill>
                <a:schemeClr val="tx1"/>
              </a:solidFill>
              <a:latin typeface="Avenir Black" panose="02000503020000020003" pitchFamily="2" charset="0"/>
              <a:ea typeface="+mn-ea"/>
              <a:cs typeface="+mn-cs"/>
            </a:endParaRPr>
          </a:p>
        </p:txBody>
      </p:sp>
      <p:pic>
        <p:nvPicPr>
          <p:cNvPr id="3" name="Picture 2" descr="Logo&#10;&#10;Description automatically generated">
            <a:extLst>
              <a:ext uri="{FF2B5EF4-FFF2-40B4-BE49-F238E27FC236}">
                <a16:creationId xmlns:a16="http://schemas.microsoft.com/office/drawing/2014/main" id="{57418D94-5C27-4111-AAB1-F2C68E10A824}"/>
              </a:ext>
            </a:extLst>
          </p:cNvPr>
          <p:cNvPicPr>
            <a:picLocks noChangeAspect="1"/>
          </p:cNvPicPr>
          <p:nvPr/>
        </p:nvPicPr>
        <p:blipFill>
          <a:blip r:embed="rId4"/>
          <a:stretch>
            <a:fillRect/>
          </a:stretch>
        </p:blipFill>
        <p:spPr>
          <a:xfrm>
            <a:off x="9952522" y="5858972"/>
            <a:ext cx="1005038" cy="633268"/>
          </a:xfrm>
          <a:prstGeom prst="rect">
            <a:avLst/>
          </a:prstGeom>
        </p:spPr>
      </p:pic>
    </p:spTree>
    <p:extLst>
      <p:ext uri="{BB962C8B-B14F-4D97-AF65-F5344CB8AC3E}">
        <p14:creationId xmlns:p14="http://schemas.microsoft.com/office/powerpoint/2010/main" val="21403298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93B96AC-7CEB-DD44-B39D-23519D200D2B}"/>
              </a:ext>
            </a:extLst>
          </p:cNvPr>
          <p:cNvSpPr>
            <a:spLocks noGrp="1"/>
          </p:cNvSpPr>
          <p:nvPr>
            <p:ph type="title"/>
          </p:nvPr>
        </p:nvSpPr>
        <p:spPr/>
        <p:txBody>
          <a:bodyPr/>
          <a:lstStyle/>
          <a:p>
            <a:r>
              <a:rPr lang="en-IE" dirty="0">
                <a:latin typeface="+mn-lt"/>
              </a:rPr>
              <a:t>Summary</a:t>
            </a:r>
          </a:p>
        </p:txBody>
      </p:sp>
      <p:sp>
        <p:nvSpPr>
          <p:cNvPr id="3" name="Espace réservé du contenu 2">
            <a:extLst>
              <a:ext uri="{FF2B5EF4-FFF2-40B4-BE49-F238E27FC236}">
                <a16:creationId xmlns:a16="http://schemas.microsoft.com/office/drawing/2014/main" id="{0F044767-FBAC-844D-A8D6-ED2689D87E01}"/>
              </a:ext>
            </a:extLst>
          </p:cNvPr>
          <p:cNvSpPr>
            <a:spLocks noGrp="1"/>
          </p:cNvSpPr>
          <p:nvPr>
            <p:ph idx="1"/>
          </p:nvPr>
        </p:nvSpPr>
        <p:spPr>
          <a:xfrm>
            <a:off x="2214622" y="1825625"/>
            <a:ext cx="9139178" cy="4168775"/>
          </a:xfrm>
        </p:spPr>
        <p:txBody>
          <a:bodyPr>
            <a:normAutofit/>
          </a:bodyPr>
          <a:lstStyle/>
          <a:p>
            <a:pPr marL="0" indent="0">
              <a:buNone/>
            </a:pPr>
            <a:r>
              <a:rPr lang="fr-FR" dirty="0"/>
              <a:t>RESISTIRE PROJECT AND CONTEXTUAL OVERVIEW</a:t>
            </a:r>
          </a:p>
          <a:p>
            <a:pPr marL="800100" lvl="1" indent="-342900"/>
            <a:r>
              <a:rPr lang="fr-FR" dirty="0">
                <a:solidFill>
                  <a:schemeClr val="tx1"/>
                </a:solidFill>
              </a:rPr>
              <a:t>Project </a:t>
            </a:r>
            <a:r>
              <a:rPr lang="en-IE" dirty="0">
                <a:solidFill>
                  <a:schemeClr val="tx1"/>
                </a:solidFill>
              </a:rPr>
              <a:t>overview and methodology</a:t>
            </a:r>
          </a:p>
          <a:p>
            <a:pPr marL="800100" lvl="1" indent="-342900"/>
            <a:r>
              <a:rPr lang="fr-FR" dirty="0">
                <a:solidFill>
                  <a:schemeClr val="tx1"/>
                </a:solidFill>
              </a:rPr>
              <a:t>COVID-19, </a:t>
            </a:r>
            <a:r>
              <a:rPr lang="fr-FR" dirty="0" err="1">
                <a:solidFill>
                  <a:schemeClr val="tx1"/>
                </a:solidFill>
              </a:rPr>
              <a:t>employment</a:t>
            </a:r>
            <a:r>
              <a:rPr lang="fr-FR" dirty="0">
                <a:solidFill>
                  <a:schemeClr val="tx1"/>
                </a:solidFill>
              </a:rPr>
              <a:t> and care: international </a:t>
            </a:r>
            <a:r>
              <a:rPr lang="en-IE" dirty="0">
                <a:solidFill>
                  <a:schemeClr val="tx1"/>
                </a:solidFill>
              </a:rPr>
              <a:t>literature</a:t>
            </a:r>
          </a:p>
          <a:p>
            <a:pPr marL="800100" lvl="1" indent="-342900"/>
            <a:r>
              <a:rPr lang="en-IE" dirty="0">
                <a:solidFill>
                  <a:schemeClr val="tx1"/>
                </a:solidFill>
              </a:rPr>
              <a:t>Gender</a:t>
            </a:r>
            <a:r>
              <a:rPr lang="fr-FR" dirty="0">
                <a:solidFill>
                  <a:schemeClr val="tx1"/>
                </a:solidFill>
              </a:rPr>
              <a:t>, </a:t>
            </a:r>
            <a:r>
              <a:rPr lang="en-IE" dirty="0">
                <a:solidFill>
                  <a:schemeClr val="tx1"/>
                </a:solidFill>
              </a:rPr>
              <a:t>work</a:t>
            </a:r>
            <a:r>
              <a:rPr lang="fr-FR" dirty="0">
                <a:solidFill>
                  <a:schemeClr val="tx1"/>
                </a:solidFill>
              </a:rPr>
              <a:t> and care in Ireland: </a:t>
            </a:r>
            <a:r>
              <a:rPr lang="fr-FR" dirty="0" err="1">
                <a:solidFill>
                  <a:schemeClr val="tx1"/>
                </a:solidFill>
              </a:rPr>
              <a:t>pre-pandemic</a:t>
            </a:r>
            <a:r>
              <a:rPr lang="fr-FR" dirty="0">
                <a:solidFill>
                  <a:schemeClr val="tx1"/>
                </a:solidFill>
              </a:rPr>
              <a:t> </a:t>
            </a:r>
            <a:r>
              <a:rPr lang="fr-FR" dirty="0" err="1">
                <a:solidFill>
                  <a:schemeClr val="tx1"/>
                </a:solidFill>
              </a:rPr>
              <a:t>context</a:t>
            </a:r>
            <a:endParaRPr lang="fr-FR" dirty="0">
              <a:solidFill>
                <a:schemeClr val="tx1"/>
              </a:solidFill>
            </a:endParaRPr>
          </a:p>
          <a:p>
            <a:pPr marL="0" indent="0">
              <a:buNone/>
            </a:pPr>
            <a:r>
              <a:rPr lang="fr-FR" dirty="0"/>
              <a:t>COVID-19 POLICIES IN IRELAND</a:t>
            </a:r>
          </a:p>
          <a:p>
            <a:pPr marL="800100" lvl="1" indent="-342900"/>
            <a:r>
              <a:rPr lang="fr-FR" dirty="0">
                <a:solidFill>
                  <a:schemeClr val="tx1"/>
                </a:solidFill>
              </a:rPr>
              <a:t>Policy mapping: </a:t>
            </a:r>
            <a:r>
              <a:rPr lang="fr-FR" dirty="0" err="1">
                <a:solidFill>
                  <a:schemeClr val="tx1"/>
                </a:solidFill>
              </a:rPr>
              <a:t>responses</a:t>
            </a:r>
            <a:r>
              <a:rPr lang="fr-FR" dirty="0">
                <a:solidFill>
                  <a:schemeClr val="tx1"/>
                </a:solidFill>
              </a:rPr>
              <a:t> to the </a:t>
            </a:r>
            <a:r>
              <a:rPr lang="fr-FR" dirty="0" err="1">
                <a:solidFill>
                  <a:schemeClr val="tx1"/>
                </a:solidFill>
              </a:rPr>
              <a:t>lockdowns</a:t>
            </a:r>
            <a:endParaRPr lang="fr-FR" dirty="0">
              <a:solidFill>
                <a:schemeClr val="tx1"/>
              </a:solidFill>
            </a:endParaRPr>
          </a:p>
          <a:p>
            <a:pPr marL="800100" lvl="1" indent="-342900"/>
            <a:r>
              <a:rPr lang="fr-FR" dirty="0">
                <a:solidFill>
                  <a:schemeClr val="tx1"/>
                </a:solidFill>
              </a:rPr>
              <a:t>Short-</a:t>
            </a:r>
            <a:r>
              <a:rPr lang="fr-FR" dirty="0" err="1">
                <a:solidFill>
                  <a:schemeClr val="tx1"/>
                </a:solidFill>
              </a:rPr>
              <a:t>term</a:t>
            </a:r>
            <a:r>
              <a:rPr lang="fr-FR" dirty="0">
                <a:solidFill>
                  <a:schemeClr val="tx1"/>
                </a:solidFill>
              </a:rPr>
              <a:t> </a:t>
            </a:r>
            <a:r>
              <a:rPr lang="fr-FR" dirty="0" err="1">
                <a:solidFill>
                  <a:schemeClr val="tx1"/>
                </a:solidFill>
              </a:rPr>
              <a:t>effects</a:t>
            </a:r>
            <a:r>
              <a:rPr lang="fr-FR" dirty="0">
                <a:solidFill>
                  <a:schemeClr val="tx1"/>
                </a:solidFill>
              </a:rPr>
              <a:t>: </a:t>
            </a:r>
            <a:r>
              <a:rPr lang="fr-FR" dirty="0" err="1">
                <a:solidFill>
                  <a:schemeClr val="tx1"/>
                </a:solidFill>
              </a:rPr>
              <a:t>work</a:t>
            </a:r>
            <a:r>
              <a:rPr lang="fr-FR" dirty="0">
                <a:solidFill>
                  <a:schemeClr val="tx1"/>
                </a:solidFill>
              </a:rPr>
              <a:t> and care </a:t>
            </a:r>
            <a:r>
              <a:rPr lang="fr-FR" dirty="0" err="1">
                <a:solidFill>
                  <a:schemeClr val="tx1"/>
                </a:solidFill>
              </a:rPr>
              <a:t>during</a:t>
            </a:r>
            <a:r>
              <a:rPr lang="fr-FR" dirty="0">
                <a:solidFill>
                  <a:schemeClr val="tx1"/>
                </a:solidFill>
              </a:rPr>
              <a:t> COVID-19</a:t>
            </a:r>
          </a:p>
          <a:p>
            <a:pPr marL="800100" lvl="1" indent="-342900"/>
            <a:r>
              <a:rPr lang="fr-FR" dirty="0">
                <a:solidFill>
                  <a:schemeClr val="tx1"/>
                </a:solidFill>
              </a:rPr>
              <a:t>Long-</a:t>
            </a:r>
            <a:r>
              <a:rPr lang="fr-FR" dirty="0" err="1">
                <a:solidFill>
                  <a:schemeClr val="tx1"/>
                </a:solidFill>
              </a:rPr>
              <a:t>term</a:t>
            </a:r>
            <a:r>
              <a:rPr lang="fr-FR" dirty="0">
                <a:solidFill>
                  <a:schemeClr val="tx1"/>
                </a:solidFill>
              </a:rPr>
              <a:t> implications: </a:t>
            </a:r>
            <a:r>
              <a:rPr lang="fr-FR" dirty="0" err="1">
                <a:solidFill>
                  <a:schemeClr val="tx1"/>
                </a:solidFill>
              </a:rPr>
              <a:t>what</a:t>
            </a:r>
            <a:r>
              <a:rPr lang="fr-FR" dirty="0">
                <a:solidFill>
                  <a:schemeClr val="tx1"/>
                </a:solidFill>
              </a:rPr>
              <a:t> can the </a:t>
            </a:r>
            <a:r>
              <a:rPr lang="fr-FR" dirty="0" err="1">
                <a:solidFill>
                  <a:schemeClr val="tx1"/>
                </a:solidFill>
              </a:rPr>
              <a:t>current</a:t>
            </a:r>
            <a:r>
              <a:rPr lang="fr-FR" dirty="0">
                <a:solidFill>
                  <a:schemeClr val="tx1"/>
                </a:solidFill>
              </a:rPr>
              <a:t> trends tell us about future impacts?</a:t>
            </a:r>
          </a:p>
          <a:p>
            <a:pPr marL="800100" lvl="1" indent="-342900"/>
            <a:endParaRPr lang="fr-FR" dirty="0">
              <a:solidFill>
                <a:schemeClr val="tx1"/>
              </a:solidFill>
            </a:endParaRPr>
          </a:p>
        </p:txBody>
      </p:sp>
      <p:sp>
        <p:nvSpPr>
          <p:cNvPr id="7" name="ZoneTexte 10">
            <a:extLst>
              <a:ext uri="{FF2B5EF4-FFF2-40B4-BE49-F238E27FC236}">
                <a16:creationId xmlns:a16="http://schemas.microsoft.com/office/drawing/2014/main" id="{0612E196-CEA6-46A6-A409-24EEC232ED92}"/>
              </a:ext>
            </a:extLst>
          </p:cNvPr>
          <p:cNvSpPr txBox="1"/>
          <p:nvPr/>
        </p:nvSpPr>
        <p:spPr>
          <a:xfrm>
            <a:off x="749391" y="6157540"/>
            <a:ext cx="222159" cy="276999"/>
          </a:xfrm>
          <a:prstGeom prst="rect">
            <a:avLst/>
          </a:prstGeom>
          <a:noFill/>
        </p:spPr>
        <p:txBody>
          <a:bodyPr wrap="square" rtlCol="0">
            <a:spAutoFit/>
          </a:bodyPr>
          <a:lstStyle/>
          <a:p>
            <a:r>
              <a:rPr lang="fr-FR" sz="1200" dirty="0">
                <a:solidFill>
                  <a:schemeClr val="tx1">
                    <a:lumMod val="75000"/>
                    <a:lumOff val="25000"/>
                  </a:schemeClr>
                </a:solidFill>
                <a:latin typeface="Avenir Book" panose="02000503020000020003" pitchFamily="2" charset="0"/>
              </a:rPr>
              <a:t>|</a:t>
            </a:r>
          </a:p>
        </p:txBody>
      </p:sp>
      <p:sp>
        <p:nvSpPr>
          <p:cNvPr id="8" name="Slide Number Placeholder 5">
            <a:extLst>
              <a:ext uri="{FF2B5EF4-FFF2-40B4-BE49-F238E27FC236}">
                <a16:creationId xmlns:a16="http://schemas.microsoft.com/office/drawing/2014/main" id="{FE79551D-6ADF-4D23-A415-7D17E8F222C9}"/>
              </a:ext>
            </a:extLst>
          </p:cNvPr>
          <p:cNvSpPr>
            <a:spLocks noGrp="1"/>
          </p:cNvSpPr>
          <p:nvPr>
            <p:ph type="sldNum" sz="quarter" idx="4"/>
          </p:nvPr>
        </p:nvSpPr>
        <p:spPr>
          <a:xfrm>
            <a:off x="323850" y="6141080"/>
            <a:ext cx="488693" cy="309920"/>
          </a:xfrm>
          <a:prstGeom prst="rect">
            <a:avLst/>
          </a:prstGeom>
        </p:spPr>
        <p:txBody>
          <a:bodyPr vert="horz" lIns="91440" tIns="45720" rIns="91440" bIns="45720" rtlCol="0" anchor="ctr"/>
          <a:lstStyle>
            <a:defPPr>
              <a:defRPr lang="fr-FR"/>
            </a:defPPr>
            <a:lvl1pPr marL="0" algn="r" defTabSz="914400" rtl="0" eaLnBrk="1" latinLnBrk="0" hangingPunct="1">
              <a:defRPr sz="1200"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FC175692-009C-4F24-9105-A904C4268C37}" type="slidenum">
              <a:rPr lang="en-US" smtClean="0"/>
              <a:pPr/>
              <a:t>2</a:t>
            </a:fld>
            <a:endParaRPr lang="en-US" dirty="0"/>
          </a:p>
        </p:txBody>
      </p:sp>
    </p:spTree>
    <p:extLst>
      <p:ext uri="{BB962C8B-B14F-4D97-AF65-F5344CB8AC3E}">
        <p14:creationId xmlns:p14="http://schemas.microsoft.com/office/powerpoint/2010/main" val="2931088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6"/>
        <p:cNvGrpSpPr/>
        <p:nvPr/>
      </p:nvGrpSpPr>
      <p:grpSpPr>
        <a:xfrm>
          <a:off x="0" y="0"/>
          <a:ext cx="0" cy="0"/>
          <a:chOff x="0" y="0"/>
          <a:chExt cx="0" cy="0"/>
        </a:xfrm>
      </p:grpSpPr>
      <p:sp>
        <p:nvSpPr>
          <p:cNvPr id="177" name="Google Shape;177;g10e8baa4dac_0_48"/>
          <p:cNvSpPr txBox="1">
            <a:spLocks noGrp="1"/>
          </p:cNvSpPr>
          <p:nvPr>
            <p:ph type="title"/>
          </p:nvPr>
        </p:nvSpPr>
        <p:spPr>
          <a:xfrm>
            <a:off x="1378099" y="358625"/>
            <a:ext cx="10183800" cy="1344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320"/>
              <a:buFont typeface="Calibri"/>
              <a:buNone/>
            </a:pPr>
            <a:r>
              <a:rPr lang="en-IE" sz="3659" dirty="0"/>
              <a:t>COVID-19 and family life: gender and the impact of pandemic (2020 Q2)</a:t>
            </a:r>
            <a:endParaRPr sz="3659" dirty="0"/>
          </a:p>
        </p:txBody>
      </p:sp>
      <p:sp>
        <p:nvSpPr>
          <p:cNvPr id="178" name="Google Shape;178;g10e8baa4dac_0_48"/>
          <p:cNvSpPr/>
          <p:nvPr/>
        </p:nvSpPr>
        <p:spPr>
          <a:xfrm>
            <a:off x="5857461" y="1825626"/>
            <a:ext cx="5247900" cy="3369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79" name="Google Shape;179;g10e8baa4dac_0_48"/>
          <p:cNvSpPr txBox="1">
            <a:spLocks noGrp="1"/>
          </p:cNvSpPr>
          <p:nvPr>
            <p:ph type="sldNum" idx="12"/>
          </p:nvPr>
        </p:nvSpPr>
        <p:spPr>
          <a:xfrm>
            <a:off x="323850" y="6141080"/>
            <a:ext cx="488700" cy="3099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a:ln>
                  <a:noFill/>
                </a:ln>
                <a:solidFill>
                  <a:srgbClr val="3F3F3F"/>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20</a:t>
            </a:fld>
            <a:endParaRPr kumimoji="0" sz="1200" b="0" i="0" u="none" strike="noStrike" kern="0" cap="none" spc="0" normalizeH="0" baseline="0" noProof="0">
              <a:ln>
                <a:noFill/>
              </a:ln>
              <a:solidFill>
                <a:srgbClr val="3F3F3F"/>
              </a:solidFill>
              <a:effectLst/>
              <a:uLnTx/>
              <a:uFillTx/>
              <a:latin typeface="Avenir"/>
              <a:ea typeface="Avenir"/>
              <a:cs typeface="Avenir"/>
              <a:sym typeface="Avenir"/>
            </a:endParaRPr>
          </a:p>
        </p:txBody>
      </p:sp>
      <p:sp>
        <p:nvSpPr>
          <p:cNvPr id="180" name="Google Shape;180;g10e8baa4dac_0_48"/>
          <p:cNvSpPr txBox="1"/>
          <p:nvPr/>
        </p:nvSpPr>
        <p:spPr>
          <a:xfrm>
            <a:off x="749391" y="6157540"/>
            <a:ext cx="222300" cy="2769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a:ln>
                  <a:noFill/>
                </a:ln>
                <a:solidFill>
                  <a:srgbClr val="3F3F3F"/>
                </a:solidFill>
                <a:effectLst/>
                <a:uLnTx/>
                <a:uFillTx/>
                <a:latin typeface="Avenir"/>
                <a:ea typeface="Avenir"/>
                <a:cs typeface="Avenir"/>
                <a:sym typeface="Avenir"/>
              </a:rPr>
              <a: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3" name="Picture 2" descr="Logo&#10;&#10;Description automatically generated">
            <a:extLst>
              <a:ext uri="{FF2B5EF4-FFF2-40B4-BE49-F238E27FC236}">
                <a16:creationId xmlns:a16="http://schemas.microsoft.com/office/drawing/2014/main" id="{57418D94-5C27-4111-AAB1-F2C68E10A824}"/>
              </a:ext>
            </a:extLst>
          </p:cNvPr>
          <p:cNvPicPr>
            <a:picLocks noChangeAspect="1"/>
          </p:cNvPicPr>
          <p:nvPr/>
        </p:nvPicPr>
        <p:blipFill>
          <a:blip r:embed="rId3"/>
          <a:stretch>
            <a:fillRect/>
          </a:stretch>
        </p:blipFill>
        <p:spPr>
          <a:xfrm>
            <a:off x="9952522" y="5858972"/>
            <a:ext cx="1005038" cy="633268"/>
          </a:xfrm>
          <a:prstGeom prst="rect">
            <a:avLst/>
          </a:prstGeom>
        </p:spPr>
      </p:pic>
      <p:graphicFrame>
        <p:nvGraphicFramePr>
          <p:cNvPr id="8" name="Chart 7">
            <a:extLst>
              <a:ext uri="{FF2B5EF4-FFF2-40B4-BE49-F238E27FC236}">
                <a16:creationId xmlns:a16="http://schemas.microsoft.com/office/drawing/2014/main" id="{F8917958-ECD3-4B4F-B772-483D92AF8D9A}"/>
              </a:ext>
            </a:extLst>
          </p:cNvPr>
          <p:cNvGraphicFramePr>
            <a:graphicFrameLocks/>
          </p:cNvGraphicFramePr>
          <p:nvPr>
            <p:extLst>
              <p:ext uri="{D42A27DB-BD31-4B8C-83A1-F6EECF244321}">
                <p14:modId xmlns:p14="http://schemas.microsoft.com/office/powerpoint/2010/main" val="2679287465"/>
              </p:ext>
            </p:extLst>
          </p:nvPr>
        </p:nvGraphicFramePr>
        <p:xfrm>
          <a:off x="2957512" y="1952625"/>
          <a:ext cx="6276975" cy="3657599"/>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a:extLst>
              <a:ext uri="{FF2B5EF4-FFF2-40B4-BE49-F238E27FC236}">
                <a16:creationId xmlns:a16="http://schemas.microsoft.com/office/drawing/2014/main" id="{57791F59-4CD3-4F89-9730-65E2374371FA}"/>
              </a:ext>
            </a:extLst>
          </p:cNvPr>
          <p:cNvSpPr txBox="1"/>
          <p:nvPr/>
        </p:nvSpPr>
        <p:spPr>
          <a:xfrm>
            <a:off x="383662" y="6345663"/>
            <a:ext cx="2139518" cy="461665"/>
          </a:xfrm>
          <a:prstGeom prst="rect">
            <a:avLst/>
          </a:prstGeom>
          <a:noFill/>
        </p:spPr>
        <p:txBody>
          <a:bodyPr wrap="square" rtlCol="0">
            <a:spAutoFit/>
          </a:bodyPr>
          <a:lstStyle/>
          <a:p>
            <a:r>
              <a:rPr lang="en-IE" sz="1200" dirty="0"/>
              <a:t>Source: CSO database, own calculations</a:t>
            </a:r>
          </a:p>
        </p:txBody>
      </p:sp>
    </p:spTree>
    <p:extLst>
      <p:ext uri="{BB962C8B-B14F-4D97-AF65-F5344CB8AC3E}">
        <p14:creationId xmlns:p14="http://schemas.microsoft.com/office/powerpoint/2010/main" val="7366344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6"/>
        <p:cNvGrpSpPr/>
        <p:nvPr/>
      </p:nvGrpSpPr>
      <p:grpSpPr>
        <a:xfrm>
          <a:off x="0" y="0"/>
          <a:ext cx="0" cy="0"/>
          <a:chOff x="0" y="0"/>
          <a:chExt cx="0" cy="0"/>
        </a:xfrm>
      </p:grpSpPr>
      <p:sp>
        <p:nvSpPr>
          <p:cNvPr id="177" name="Google Shape;177;g10e8baa4dac_0_48"/>
          <p:cNvSpPr txBox="1">
            <a:spLocks noGrp="1"/>
          </p:cNvSpPr>
          <p:nvPr>
            <p:ph type="title"/>
          </p:nvPr>
        </p:nvSpPr>
        <p:spPr>
          <a:xfrm>
            <a:off x="1378099" y="358625"/>
            <a:ext cx="10183800" cy="1344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320"/>
              <a:buFont typeface="Calibri"/>
              <a:buNone/>
            </a:pPr>
            <a:r>
              <a:rPr lang="en-IE" sz="3659" dirty="0"/>
              <a:t>COVID-19 short-term effects on employment and remote working (2020 Q2)</a:t>
            </a:r>
            <a:endParaRPr sz="3659" dirty="0"/>
          </a:p>
        </p:txBody>
      </p:sp>
      <p:sp>
        <p:nvSpPr>
          <p:cNvPr id="178" name="Google Shape;178;g10e8baa4dac_0_48"/>
          <p:cNvSpPr/>
          <p:nvPr/>
        </p:nvSpPr>
        <p:spPr>
          <a:xfrm>
            <a:off x="5857461" y="1825626"/>
            <a:ext cx="5247900" cy="3369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79" name="Google Shape;179;g10e8baa4dac_0_48"/>
          <p:cNvSpPr txBox="1">
            <a:spLocks noGrp="1"/>
          </p:cNvSpPr>
          <p:nvPr>
            <p:ph type="sldNum" idx="12"/>
          </p:nvPr>
        </p:nvSpPr>
        <p:spPr>
          <a:xfrm>
            <a:off x="323850" y="6141080"/>
            <a:ext cx="488700" cy="3099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a:ln>
                  <a:noFill/>
                </a:ln>
                <a:solidFill>
                  <a:srgbClr val="3F3F3F"/>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21</a:t>
            </a:fld>
            <a:endParaRPr kumimoji="0" sz="1200" b="0" i="0" u="none" strike="noStrike" kern="0" cap="none" spc="0" normalizeH="0" baseline="0" noProof="0">
              <a:ln>
                <a:noFill/>
              </a:ln>
              <a:solidFill>
                <a:srgbClr val="3F3F3F"/>
              </a:solidFill>
              <a:effectLst/>
              <a:uLnTx/>
              <a:uFillTx/>
              <a:latin typeface="Avenir"/>
              <a:ea typeface="Avenir"/>
              <a:cs typeface="Avenir"/>
              <a:sym typeface="Avenir"/>
            </a:endParaRPr>
          </a:p>
        </p:txBody>
      </p:sp>
      <p:sp>
        <p:nvSpPr>
          <p:cNvPr id="180" name="Google Shape;180;g10e8baa4dac_0_48"/>
          <p:cNvSpPr txBox="1"/>
          <p:nvPr/>
        </p:nvSpPr>
        <p:spPr>
          <a:xfrm>
            <a:off x="749391" y="6157540"/>
            <a:ext cx="222300" cy="2769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a:ln>
                  <a:noFill/>
                </a:ln>
                <a:solidFill>
                  <a:srgbClr val="3F3F3F"/>
                </a:solidFill>
                <a:effectLst/>
                <a:uLnTx/>
                <a:uFillTx/>
                <a:latin typeface="Avenir"/>
                <a:ea typeface="Avenir"/>
                <a:cs typeface="Avenir"/>
                <a:sym typeface="Avenir"/>
              </a:rPr>
              <a: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3" name="Picture 2" descr="Logo&#10;&#10;Description automatically generated">
            <a:extLst>
              <a:ext uri="{FF2B5EF4-FFF2-40B4-BE49-F238E27FC236}">
                <a16:creationId xmlns:a16="http://schemas.microsoft.com/office/drawing/2014/main" id="{57418D94-5C27-4111-AAB1-F2C68E10A824}"/>
              </a:ext>
            </a:extLst>
          </p:cNvPr>
          <p:cNvPicPr>
            <a:picLocks noChangeAspect="1"/>
          </p:cNvPicPr>
          <p:nvPr/>
        </p:nvPicPr>
        <p:blipFill>
          <a:blip r:embed="rId3"/>
          <a:stretch>
            <a:fillRect/>
          </a:stretch>
        </p:blipFill>
        <p:spPr>
          <a:xfrm>
            <a:off x="9952522" y="5858972"/>
            <a:ext cx="1005038" cy="633268"/>
          </a:xfrm>
          <a:prstGeom prst="rect">
            <a:avLst/>
          </a:prstGeom>
        </p:spPr>
      </p:pic>
      <p:graphicFrame>
        <p:nvGraphicFramePr>
          <p:cNvPr id="14" name="Chart 13">
            <a:extLst>
              <a:ext uri="{FF2B5EF4-FFF2-40B4-BE49-F238E27FC236}">
                <a16:creationId xmlns:a16="http://schemas.microsoft.com/office/drawing/2014/main" id="{C454A07B-138F-4905-BCF1-1A2ABBA9E89C}"/>
              </a:ext>
            </a:extLst>
          </p:cNvPr>
          <p:cNvGraphicFramePr>
            <a:graphicFrameLocks/>
          </p:cNvGraphicFramePr>
          <p:nvPr>
            <p:extLst>
              <p:ext uri="{D42A27DB-BD31-4B8C-83A1-F6EECF244321}">
                <p14:modId xmlns:p14="http://schemas.microsoft.com/office/powerpoint/2010/main" val="1210220204"/>
              </p:ext>
            </p:extLst>
          </p:nvPr>
        </p:nvGraphicFramePr>
        <p:xfrm>
          <a:off x="1524000" y="1895440"/>
          <a:ext cx="4572000" cy="44005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a:extLst>
              <a:ext uri="{FF2B5EF4-FFF2-40B4-BE49-F238E27FC236}">
                <a16:creationId xmlns:a16="http://schemas.microsoft.com/office/drawing/2014/main" id="{4E4C6FD0-29D9-4501-B2D3-DE5A86AA7BCA}"/>
              </a:ext>
            </a:extLst>
          </p:cNvPr>
          <p:cNvGraphicFramePr>
            <a:graphicFrameLocks/>
          </p:cNvGraphicFramePr>
          <p:nvPr>
            <p:extLst>
              <p:ext uri="{D42A27DB-BD31-4B8C-83A1-F6EECF244321}">
                <p14:modId xmlns:p14="http://schemas.microsoft.com/office/powerpoint/2010/main" val="2266183926"/>
              </p:ext>
            </p:extLst>
          </p:nvPr>
        </p:nvGraphicFramePr>
        <p:xfrm>
          <a:off x="6385560" y="1825626"/>
          <a:ext cx="4572000" cy="4618490"/>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a:extLst>
              <a:ext uri="{FF2B5EF4-FFF2-40B4-BE49-F238E27FC236}">
                <a16:creationId xmlns:a16="http://schemas.microsoft.com/office/drawing/2014/main" id="{A611CE7C-F04A-449B-BF41-9524ED0FB2A7}"/>
              </a:ext>
            </a:extLst>
          </p:cNvPr>
          <p:cNvSpPr txBox="1"/>
          <p:nvPr/>
        </p:nvSpPr>
        <p:spPr>
          <a:xfrm>
            <a:off x="383662" y="6345663"/>
            <a:ext cx="2139518" cy="461665"/>
          </a:xfrm>
          <a:prstGeom prst="rect">
            <a:avLst/>
          </a:prstGeom>
          <a:noFill/>
        </p:spPr>
        <p:txBody>
          <a:bodyPr wrap="square" rtlCol="0">
            <a:spAutoFit/>
          </a:bodyPr>
          <a:lstStyle/>
          <a:p>
            <a:r>
              <a:rPr lang="en-IE" sz="1200" dirty="0"/>
              <a:t>Source: CSO database, own calculations</a:t>
            </a:r>
          </a:p>
        </p:txBody>
      </p:sp>
    </p:spTree>
    <p:extLst>
      <p:ext uri="{BB962C8B-B14F-4D97-AF65-F5344CB8AC3E}">
        <p14:creationId xmlns:p14="http://schemas.microsoft.com/office/powerpoint/2010/main" val="39106407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6"/>
        <p:cNvGrpSpPr/>
        <p:nvPr/>
      </p:nvGrpSpPr>
      <p:grpSpPr>
        <a:xfrm>
          <a:off x="0" y="0"/>
          <a:ext cx="0" cy="0"/>
          <a:chOff x="0" y="0"/>
          <a:chExt cx="0" cy="0"/>
        </a:xfrm>
      </p:grpSpPr>
      <p:sp>
        <p:nvSpPr>
          <p:cNvPr id="177" name="Google Shape;177;g10e8baa4dac_0_48"/>
          <p:cNvSpPr txBox="1">
            <a:spLocks noGrp="1"/>
          </p:cNvSpPr>
          <p:nvPr>
            <p:ph type="title"/>
          </p:nvPr>
        </p:nvSpPr>
        <p:spPr>
          <a:xfrm>
            <a:off x="1378099" y="358625"/>
            <a:ext cx="10183800" cy="1344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320"/>
              <a:buFont typeface="Calibri"/>
              <a:buNone/>
            </a:pPr>
            <a:r>
              <a:rPr lang="en-IE" sz="3659" dirty="0"/>
              <a:t>COVID-19 and employment: long-term context and short-term impact</a:t>
            </a:r>
            <a:endParaRPr sz="3659" dirty="0"/>
          </a:p>
        </p:txBody>
      </p:sp>
      <p:sp>
        <p:nvSpPr>
          <p:cNvPr id="178" name="Google Shape;178;g10e8baa4dac_0_48"/>
          <p:cNvSpPr/>
          <p:nvPr/>
        </p:nvSpPr>
        <p:spPr>
          <a:xfrm>
            <a:off x="5857461" y="1825626"/>
            <a:ext cx="5247900" cy="3369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79" name="Google Shape;179;g10e8baa4dac_0_48"/>
          <p:cNvSpPr txBox="1">
            <a:spLocks noGrp="1"/>
          </p:cNvSpPr>
          <p:nvPr>
            <p:ph type="sldNum" idx="12"/>
          </p:nvPr>
        </p:nvSpPr>
        <p:spPr>
          <a:xfrm>
            <a:off x="323850" y="6141080"/>
            <a:ext cx="488700" cy="3099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a:ln>
                  <a:noFill/>
                </a:ln>
                <a:solidFill>
                  <a:srgbClr val="3F3F3F"/>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22</a:t>
            </a:fld>
            <a:endParaRPr kumimoji="0" sz="1200" b="0" i="0" u="none" strike="noStrike" kern="0" cap="none" spc="0" normalizeH="0" baseline="0" noProof="0">
              <a:ln>
                <a:noFill/>
              </a:ln>
              <a:solidFill>
                <a:srgbClr val="3F3F3F"/>
              </a:solidFill>
              <a:effectLst/>
              <a:uLnTx/>
              <a:uFillTx/>
              <a:latin typeface="Avenir"/>
              <a:ea typeface="Avenir"/>
              <a:cs typeface="Avenir"/>
              <a:sym typeface="Avenir"/>
            </a:endParaRPr>
          </a:p>
        </p:txBody>
      </p:sp>
      <p:sp>
        <p:nvSpPr>
          <p:cNvPr id="180" name="Google Shape;180;g10e8baa4dac_0_48"/>
          <p:cNvSpPr txBox="1"/>
          <p:nvPr/>
        </p:nvSpPr>
        <p:spPr>
          <a:xfrm>
            <a:off x="749391" y="6157540"/>
            <a:ext cx="222300" cy="2769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a:ln>
                  <a:noFill/>
                </a:ln>
                <a:solidFill>
                  <a:srgbClr val="3F3F3F"/>
                </a:solidFill>
                <a:effectLst/>
                <a:uLnTx/>
                <a:uFillTx/>
                <a:latin typeface="Avenir"/>
                <a:ea typeface="Avenir"/>
                <a:cs typeface="Avenir"/>
                <a:sym typeface="Avenir"/>
              </a:rPr>
              <a: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3" name="Picture 2" descr="Logo&#10;&#10;Description automatically generated">
            <a:extLst>
              <a:ext uri="{FF2B5EF4-FFF2-40B4-BE49-F238E27FC236}">
                <a16:creationId xmlns:a16="http://schemas.microsoft.com/office/drawing/2014/main" id="{57418D94-5C27-4111-AAB1-F2C68E10A824}"/>
              </a:ext>
            </a:extLst>
          </p:cNvPr>
          <p:cNvPicPr>
            <a:picLocks noChangeAspect="1"/>
          </p:cNvPicPr>
          <p:nvPr/>
        </p:nvPicPr>
        <p:blipFill>
          <a:blip r:embed="rId3"/>
          <a:stretch>
            <a:fillRect/>
          </a:stretch>
        </p:blipFill>
        <p:spPr>
          <a:xfrm>
            <a:off x="9952522" y="5858972"/>
            <a:ext cx="1005038" cy="633268"/>
          </a:xfrm>
          <a:prstGeom prst="rect">
            <a:avLst/>
          </a:prstGeom>
        </p:spPr>
      </p:pic>
      <p:graphicFrame>
        <p:nvGraphicFramePr>
          <p:cNvPr id="8" name="Chart 7">
            <a:extLst>
              <a:ext uri="{FF2B5EF4-FFF2-40B4-BE49-F238E27FC236}">
                <a16:creationId xmlns:a16="http://schemas.microsoft.com/office/drawing/2014/main" id="{4CB7969B-459F-474A-8F59-27F47FD6B6BB}"/>
              </a:ext>
            </a:extLst>
          </p:cNvPr>
          <p:cNvGraphicFramePr>
            <a:graphicFrameLocks/>
          </p:cNvGraphicFramePr>
          <p:nvPr>
            <p:extLst>
              <p:ext uri="{D42A27DB-BD31-4B8C-83A1-F6EECF244321}">
                <p14:modId xmlns:p14="http://schemas.microsoft.com/office/powerpoint/2010/main" val="1760163106"/>
              </p:ext>
            </p:extLst>
          </p:nvPr>
        </p:nvGraphicFramePr>
        <p:xfrm>
          <a:off x="2694161" y="1590676"/>
          <a:ext cx="7551675" cy="4448174"/>
        </p:xfrm>
        <a:graphic>
          <a:graphicData uri="http://schemas.openxmlformats.org/drawingml/2006/chart">
            <c:chart xmlns:c="http://schemas.openxmlformats.org/drawingml/2006/chart" xmlns:r="http://schemas.openxmlformats.org/officeDocument/2006/relationships" r:id="rId4"/>
          </a:graphicData>
        </a:graphic>
      </p:graphicFrame>
      <p:sp>
        <p:nvSpPr>
          <p:cNvPr id="2" name="TextBox 1">
            <a:extLst>
              <a:ext uri="{FF2B5EF4-FFF2-40B4-BE49-F238E27FC236}">
                <a16:creationId xmlns:a16="http://schemas.microsoft.com/office/drawing/2014/main" id="{43FBFC33-25DE-4A50-B8B1-DA10A020349E}"/>
              </a:ext>
            </a:extLst>
          </p:cNvPr>
          <p:cNvSpPr txBox="1"/>
          <p:nvPr/>
        </p:nvSpPr>
        <p:spPr>
          <a:xfrm>
            <a:off x="383662" y="6345663"/>
            <a:ext cx="2139518" cy="461665"/>
          </a:xfrm>
          <a:prstGeom prst="rect">
            <a:avLst/>
          </a:prstGeom>
          <a:noFill/>
        </p:spPr>
        <p:txBody>
          <a:bodyPr wrap="square" rtlCol="0">
            <a:spAutoFit/>
          </a:bodyPr>
          <a:lstStyle/>
          <a:p>
            <a:r>
              <a:rPr lang="en-IE" sz="1200" dirty="0"/>
              <a:t>Source: Eurostat database, own calculations</a:t>
            </a:r>
          </a:p>
        </p:txBody>
      </p:sp>
    </p:spTree>
    <p:extLst>
      <p:ext uri="{BB962C8B-B14F-4D97-AF65-F5344CB8AC3E}">
        <p14:creationId xmlns:p14="http://schemas.microsoft.com/office/powerpoint/2010/main" val="4821228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6"/>
        <p:cNvGrpSpPr/>
        <p:nvPr/>
      </p:nvGrpSpPr>
      <p:grpSpPr>
        <a:xfrm>
          <a:off x="0" y="0"/>
          <a:ext cx="0" cy="0"/>
          <a:chOff x="0" y="0"/>
          <a:chExt cx="0" cy="0"/>
        </a:xfrm>
      </p:grpSpPr>
      <p:sp>
        <p:nvSpPr>
          <p:cNvPr id="177" name="Google Shape;177;g10e8baa4dac_0_48"/>
          <p:cNvSpPr txBox="1">
            <a:spLocks noGrp="1"/>
          </p:cNvSpPr>
          <p:nvPr>
            <p:ph type="title"/>
          </p:nvPr>
        </p:nvSpPr>
        <p:spPr>
          <a:xfrm>
            <a:off x="1378099" y="358625"/>
            <a:ext cx="10183800" cy="1344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320"/>
              <a:buFont typeface="Calibri"/>
              <a:buNone/>
            </a:pPr>
            <a:r>
              <a:rPr lang="en-IE" sz="3659" dirty="0"/>
              <a:t>COVID-19 and employment: long-term trends in part-time work for women</a:t>
            </a:r>
            <a:endParaRPr sz="3659" dirty="0"/>
          </a:p>
        </p:txBody>
      </p:sp>
      <p:sp>
        <p:nvSpPr>
          <p:cNvPr id="178" name="Google Shape;178;g10e8baa4dac_0_48"/>
          <p:cNvSpPr/>
          <p:nvPr/>
        </p:nvSpPr>
        <p:spPr>
          <a:xfrm>
            <a:off x="5857461" y="1825626"/>
            <a:ext cx="5247900" cy="3369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79" name="Google Shape;179;g10e8baa4dac_0_48"/>
          <p:cNvSpPr txBox="1">
            <a:spLocks noGrp="1"/>
          </p:cNvSpPr>
          <p:nvPr>
            <p:ph type="sldNum" idx="12"/>
          </p:nvPr>
        </p:nvSpPr>
        <p:spPr>
          <a:xfrm>
            <a:off x="323850" y="6141080"/>
            <a:ext cx="488700" cy="3099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a:ln>
                  <a:noFill/>
                </a:ln>
                <a:solidFill>
                  <a:srgbClr val="3F3F3F"/>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23</a:t>
            </a:fld>
            <a:endParaRPr kumimoji="0" sz="1200" b="0" i="0" u="none" strike="noStrike" kern="0" cap="none" spc="0" normalizeH="0" baseline="0" noProof="0">
              <a:ln>
                <a:noFill/>
              </a:ln>
              <a:solidFill>
                <a:srgbClr val="3F3F3F"/>
              </a:solidFill>
              <a:effectLst/>
              <a:uLnTx/>
              <a:uFillTx/>
              <a:latin typeface="Avenir"/>
              <a:ea typeface="Avenir"/>
              <a:cs typeface="Avenir"/>
              <a:sym typeface="Avenir"/>
            </a:endParaRPr>
          </a:p>
        </p:txBody>
      </p:sp>
      <p:sp>
        <p:nvSpPr>
          <p:cNvPr id="180" name="Google Shape;180;g10e8baa4dac_0_48"/>
          <p:cNvSpPr txBox="1"/>
          <p:nvPr/>
        </p:nvSpPr>
        <p:spPr>
          <a:xfrm>
            <a:off x="749391" y="6157540"/>
            <a:ext cx="222300" cy="2769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a:ln>
                  <a:noFill/>
                </a:ln>
                <a:solidFill>
                  <a:srgbClr val="3F3F3F"/>
                </a:solidFill>
                <a:effectLst/>
                <a:uLnTx/>
                <a:uFillTx/>
                <a:latin typeface="Avenir"/>
                <a:ea typeface="Avenir"/>
                <a:cs typeface="Avenir"/>
                <a:sym typeface="Avenir"/>
              </a:rPr>
              <a: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3" name="Picture 2" descr="Logo&#10;&#10;Description automatically generated">
            <a:extLst>
              <a:ext uri="{FF2B5EF4-FFF2-40B4-BE49-F238E27FC236}">
                <a16:creationId xmlns:a16="http://schemas.microsoft.com/office/drawing/2014/main" id="{57418D94-5C27-4111-AAB1-F2C68E10A824}"/>
              </a:ext>
            </a:extLst>
          </p:cNvPr>
          <p:cNvPicPr>
            <a:picLocks noChangeAspect="1"/>
          </p:cNvPicPr>
          <p:nvPr/>
        </p:nvPicPr>
        <p:blipFill>
          <a:blip r:embed="rId3"/>
          <a:stretch>
            <a:fillRect/>
          </a:stretch>
        </p:blipFill>
        <p:spPr>
          <a:xfrm>
            <a:off x="9952522" y="5858972"/>
            <a:ext cx="1005038" cy="633268"/>
          </a:xfrm>
          <a:prstGeom prst="rect">
            <a:avLst/>
          </a:prstGeom>
        </p:spPr>
      </p:pic>
      <p:graphicFrame>
        <p:nvGraphicFramePr>
          <p:cNvPr id="8" name="Chart 7">
            <a:extLst>
              <a:ext uri="{FF2B5EF4-FFF2-40B4-BE49-F238E27FC236}">
                <a16:creationId xmlns:a16="http://schemas.microsoft.com/office/drawing/2014/main" id="{3C235550-ACCE-4CA1-AABB-44C6B428A6E6}"/>
              </a:ext>
            </a:extLst>
          </p:cNvPr>
          <p:cNvGraphicFramePr>
            <a:graphicFrameLocks/>
          </p:cNvGraphicFramePr>
          <p:nvPr>
            <p:extLst>
              <p:ext uri="{D42A27DB-BD31-4B8C-83A1-F6EECF244321}">
                <p14:modId xmlns:p14="http://schemas.microsoft.com/office/powerpoint/2010/main" val="1514255614"/>
              </p:ext>
            </p:extLst>
          </p:nvPr>
        </p:nvGraphicFramePr>
        <p:xfrm>
          <a:off x="2692800" y="1591200"/>
          <a:ext cx="7552800" cy="4449600"/>
        </p:xfrm>
        <a:graphic>
          <a:graphicData uri="http://schemas.openxmlformats.org/drawingml/2006/chart">
            <c:chart xmlns:c="http://schemas.openxmlformats.org/drawingml/2006/chart" xmlns:r="http://schemas.openxmlformats.org/officeDocument/2006/relationships" r:id="rId4"/>
          </a:graphicData>
        </a:graphic>
      </p:graphicFrame>
      <p:sp>
        <p:nvSpPr>
          <p:cNvPr id="11" name="TextBox 10">
            <a:extLst>
              <a:ext uri="{FF2B5EF4-FFF2-40B4-BE49-F238E27FC236}">
                <a16:creationId xmlns:a16="http://schemas.microsoft.com/office/drawing/2014/main" id="{B3DBD4FB-FEAA-4D65-AABF-66816D73298C}"/>
              </a:ext>
            </a:extLst>
          </p:cNvPr>
          <p:cNvSpPr txBox="1"/>
          <p:nvPr/>
        </p:nvSpPr>
        <p:spPr>
          <a:xfrm>
            <a:off x="383662" y="6345663"/>
            <a:ext cx="2139518" cy="461665"/>
          </a:xfrm>
          <a:prstGeom prst="rect">
            <a:avLst/>
          </a:prstGeom>
          <a:noFill/>
        </p:spPr>
        <p:txBody>
          <a:bodyPr wrap="square" rtlCol="0">
            <a:spAutoFit/>
          </a:bodyPr>
          <a:lstStyle/>
          <a:p>
            <a:r>
              <a:rPr lang="en-IE" sz="1200" dirty="0"/>
              <a:t>Source: CSO database, own calculations</a:t>
            </a:r>
          </a:p>
        </p:txBody>
      </p:sp>
    </p:spTree>
    <p:extLst>
      <p:ext uri="{BB962C8B-B14F-4D97-AF65-F5344CB8AC3E}">
        <p14:creationId xmlns:p14="http://schemas.microsoft.com/office/powerpoint/2010/main" val="133590447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6"/>
        <p:cNvGrpSpPr/>
        <p:nvPr/>
      </p:nvGrpSpPr>
      <p:grpSpPr>
        <a:xfrm>
          <a:off x="0" y="0"/>
          <a:ext cx="0" cy="0"/>
          <a:chOff x="0" y="0"/>
          <a:chExt cx="0" cy="0"/>
        </a:xfrm>
      </p:grpSpPr>
      <p:sp>
        <p:nvSpPr>
          <p:cNvPr id="177" name="Google Shape;177;g10e8baa4dac_0_48"/>
          <p:cNvSpPr txBox="1">
            <a:spLocks noGrp="1"/>
          </p:cNvSpPr>
          <p:nvPr>
            <p:ph type="title"/>
          </p:nvPr>
        </p:nvSpPr>
        <p:spPr>
          <a:xfrm>
            <a:off x="1378099" y="358625"/>
            <a:ext cx="10183800" cy="1344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320"/>
              <a:buFont typeface="Calibri"/>
              <a:buNone/>
            </a:pPr>
            <a:r>
              <a:rPr lang="en-IE" sz="3659" dirty="0"/>
              <a:t>COVID-19 and employment: parenthood as an important factor? </a:t>
            </a:r>
            <a:endParaRPr sz="3659" dirty="0"/>
          </a:p>
        </p:txBody>
      </p:sp>
      <p:sp>
        <p:nvSpPr>
          <p:cNvPr id="178" name="Google Shape;178;g10e8baa4dac_0_48"/>
          <p:cNvSpPr/>
          <p:nvPr/>
        </p:nvSpPr>
        <p:spPr>
          <a:xfrm>
            <a:off x="5857461" y="1825626"/>
            <a:ext cx="5247900" cy="3369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79" name="Google Shape;179;g10e8baa4dac_0_48"/>
          <p:cNvSpPr txBox="1">
            <a:spLocks noGrp="1"/>
          </p:cNvSpPr>
          <p:nvPr>
            <p:ph type="sldNum" idx="12"/>
          </p:nvPr>
        </p:nvSpPr>
        <p:spPr>
          <a:xfrm>
            <a:off x="323850" y="6141080"/>
            <a:ext cx="488700" cy="3099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a:ln>
                  <a:noFill/>
                </a:ln>
                <a:solidFill>
                  <a:srgbClr val="3F3F3F"/>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24</a:t>
            </a:fld>
            <a:endParaRPr kumimoji="0" sz="1200" b="0" i="0" u="none" strike="noStrike" kern="0" cap="none" spc="0" normalizeH="0" baseline="0" noProof="0">
              <a:ln>
                <a:noFill/>
              </a:ln>
              <a:solidFill>
                <a:srgbClr val="3F3F3F"/>
              </a:solidFill>
              <a:effectLst/>
              <a:uLnTx/>
              <a:uFillTx/>
              <a:latin typeface="Avenir"/>
              <a:ea typeface="Avenir"/>
              <a:cs typeface="Avenir"/>
              <a:sym typeface="Avenir"/>
            </a:endParaRPr>
          </a:p>
        </p:txBody>
      </p:sp>
      <p:sp>
        <p:nvSpPr>
          <p:cNvPr id="180" name="Google Shape;180;g10e8baa4dac_0_48"/>
          <p:cNvSpPr txBox="1"/>
          <p:nvPr/>
        </p:nvSpPr>
        <p:spPr>
          <a:xfrm>
            <a:off x="749391" y="6157540"/>
            <a:ext cx="222300" cy="2769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a:ln>
                  <a:noFill/>
                </a:ln>
                <a:solidFill>
                  <a:srgbClr val="3F3F3F"/>
                </a:solidFill>
                <a:effectLst/>
                <a:uLnTx/>
                <a:uFillTx/>
                <a:latin typeface="Avenir"/>
                <a:ea typeface="Avenir"/>
                <a:cs typeface="Avenir"/>
                <a:sym typeface="Avenir"/>
              </a:rPr>
              <a: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3" name="Picture 2" descr="Logo&#10;&#10;Description automatically generated">
            <a:extLst>
              <a:ext uri="{FF2B5EF4-FFF2-40B4-BE49-F238E27FC236}">
                <a16:creationId xmlns:a16="http://schemas.microsoft.com/office/drawing/2014/main" id="{57418D94-5C27-4111-AAB1-F2C68E10A824}"/>
              </a:ext>
            </a:extLst>
          </p:cNvPr>
          <p:cNvPicPr>
            <a:picLocks noChangeAspect="1"/>
          </p:cNvPicPr>
          <p:nvPr/>
        </p:nvPicPr>
        <p:blipFill>
          <a:blip r:embed="rId3"/>
          <a:stretch>
            <a:fillRect/>
          </a:stretch>
        </p:blipFill>
        <p:spPr>
          <a:xfrm>
            <a:off x="9952522" y="5858972"/>
            <a:ext cx="1005038" cy="633268"/>
          </a:xfrm>
          <a:prstGeom prst="rect">
            <a:avLst/>
          </a:prstGeom>
        </p:spPr>
      </p:pic>
      <p:sp>
        <p:nvSpPr>
          <p:cNvPr id="10" name="TextBox 9">
            <a:extLst>
              <a:ext uri="{FF2B5EF4-FFF2-40B4-BE49-F238E27FC236}">
                <a16:creationId xmlns:a16="http://schemas.microsoft.com/office/drawing/2014/main" id="{2705AACD-2552-473B-9FFE-CB5090EB14B2}"/>
              </a:ext>
            </a:extLst>
          </p:cNvPr>
          <p:cNvSpPr txBox="1"/>
          <p:nvPr/>
        </p:nvSpPr>
        <p:spPr>
          <a:xfrm>
            <a:off x="141240" y="6439016"/>
            <a:ext cx="1740826" cy="400110"/>
          </a:xfrm>
          <a:prstGeom prst="rect">
            <a:avLst/>
          </a:prstGeom>
          <a:noFill/>
        </p:spPr>
        <p:txBody>
          <a:bodyPr wrap="square" rtlCol="0">
            <a:spAutoFit/>
          </a:bodyPr>
          <a:lstStyle/>
          <a:p>
            <a:r>
              <a:rPr lang="en-IE" sz="1000" dirty="0"/>
              <a:t>Source: CSO database, own calculations</a:t>
            </a:r>
          </a:p>
        </p:txBody>
      </p:sp>
      <p:graphicFrame>
        <p:nvGraphicFramePr>
          <p:cNvPr id="11" name="Chart 10">
            <a:extLst>
              <a:ext uri="{FF2B5EF4-FFF2-40B4-BE49-F238E27FC236}">
                <a16:creationId xmlns:a16="http://schemas.microsoft.com/office/drawing/2014/main" id="{95B5533F-AAA5-40C7-B4D0-A872F7D03702}"/>
              </a:ext>
            </a:extLst>
          </p:cNvPr>
          <p:cNvGraphicFramePr>
            <a:graphicFrameLocks/>
          </p:cNvGraphicFramePr>
          <p:nvPr>
            <p:extLst>
              <p:ext uri="{D42A27DB-BD31-4B8C-83A1-F6EECF244321}">
                <p14:modId xmlns:p14="http://schemas.microsoft.com/office/powerpoint/2010/main" val="2994441765"/>
              </p:ext>
            </p:extLst>
          </p:nvPr>
        </p:nvGraphicFramePr>
        <p:xfrm>
          <a:off x="2628900" y="1663074"/>
          <a:ext cx="6934200" cy="449446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114271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6"/>
        <p:cNvGrpSpPr/>
        <p:nvPr/>
      </p:nvGrpSpPr>
      <p:grpSpPr>
        <a:xfrm>
          <a:off x="0" y="0"/>
          <a:ext cx="0" cy="0"/>
          <a:chOff x="0" y="0"/>
          <a:chExt cx="0" cy="0"/>
        </a:xfrm>
      </p:grpSpPr>
      <p:sp>
        <p:nvSpPr>
          <p:cNvPr id="177" name="Google Shape;177;g10e8baa4dac_0_48"/>
          <p:cNvSpPr txBox="1">
            <a:spLocks noGrp="1"/>
          </p:cNvSpPr>
          <p:nvPr>
            <p:ph type="title"/>
          </p:nvPr>
        </p:nvSpPr>
        <p:spPr>
          <a:xfrm>
            <a:off x="1378099" y="358625"/>
            <a:ext cx="10183800" cy="1344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320"/>
              <a:buFont typeface="Calibri"/>
              <a:buNone/>
            </a:pPr>
            <a:r>
              <a:rPr lang="en-IE" sz="3659" dirty="0"/>
              <a:t>Intersectional impact on employment: COVID-19, long term trends and country of birth</a:t>
            </a:r>
            <a:endParaRPr sz="3659" dirty="0"/>
          </a:p>
        </p:txBody>
      </p:sp>
      <p:sp>
        <p:nvSpPr>
          <p:cNvPr id="178" name="Google Shape;178;g10e8baa4dac_0_48"/>
          <p:cNvSpPr/>
          <p:nvPr/>
        </p:nvSpPr>
        <p:spPr>
          <a:xfrm>
            <a:off x="5857461" y="1825626"/>
            <a:ext cx="5247900" cy="3369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79" name="Google Shape;179;g10e8baa4dac_0_48"/>
          <p:cNvSpPr txBox="1">
            <a:spLocks noGrp="1"/>
          </p:cNvSpPr>
          <p:nvPr>
            <p:ph type="sldNum" idx="12"/>
          </p:nvPr>
        </p:nvSpPr>
        <p:spPr>
          <a:xfrm>
            <a:off x="323850" y="6141080"/>
            <a:ext cx="488700" cy="3099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a:ln>
                  <a:noFill/>
                </a:ln>
                <a:solidFill>
                  <a:srgbClr val="3F3F3F"/>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25</a:t>
            </a:fld>
            <a:endParaRPr kumimoji="0" sz="1200" b="0" i="0" u="none" strike="noStrike" kern="0" cap="none" spc="0" normalizeH="0" baseline="0" noProof="0">
              <a:ln>
                <a:noFill/>
              </a:ln>
              <a:solidFill>
                <a:srgbClr val="3F3F3F"/>
              </a:solidFill>
              <a:effectLst/>
              <a:uLnTx/>
              <a:uFillTx/>
              <a:latin typeface="Avenir"/>
              <a:ea typeface="Avenir"/>
              <a:cs typeface="Avenir"/>
              <a:sym typeface="Avenir"/>
            </a:endParaRPr>
          </a:p>
        </p:txBody>
      </p:sp>
      <p:sp>
        <p:nvSpPr>
          <p:cNvPr id="180" name="Google Shape;180;g10e8baa4dac_0_48"/>
          <p:cNvSpPr txBox="1"/>
          <p:nvPr/>
        </p:nvSpPr>
        <p:spPr>
          <a:xfrm>
            <a:off x="749391" y="6157540"/>
            <a:ext cx="222300" cy="2769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a:ln>
                  <a:noFill/>
                </a:ln>
                <a:solidFill>
                  <a:srgbClr val="3F3F3F"/>
                </a:solidFill>
                <a:effectLst/>
                <a:uLnTx/>
                <a:uFillTx/>
                <a:latin typeface="Avenir"/>
                <a:ea typeface="Avenir"/>
                <a:cs typeface="Avenir"/>
                <a:sym typeface="Avenir"/>
              </a:rPr>
              <a: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3" name="Picture 2" descr="Logo&#10;&#10;Description automatically generated">
            <a:extLst>
              <a:ext uri="{FF2B5EF4-FFF2-40B4-BE49-F238E27FC236}">
                <a16:creationId xmlns:a16="http://schemas.microsoft.com/office/drawing/2014/main" id="{57418D94-5C27-4111-AAB1-F2C68E10A824}"/>
              </a:ext>
            </a:extLst>
          </p:cNvPr>
          <p:cNvPicPr>
            <a:picLocks noChangeAspect="1"/>
          </p:cNvPicPr>
          <p:nvPr/>
        </p:nvPicPr>
        <p:blipFill>
          <a:blip r:embed="rId3"/>
          <a:stretch>
            <a:fillRect/>
          </a:stretch>
        </p:blipFill>
        <p:spPr>
          <a:xfrm>
            <a:off x="9952522" y="5858972"/>
            <a:ext cx="1005038" cy="633268"/>
          </a:xfrm>
          <a:prstGeom prst="rect">
            <a:avLst/>
          </a:prstGeom>
        </p:spPr>
      </p:pic>
      <p:graphicFrame>
        <p:nvGraphicFramePr>
          <p:cNvPr id="8" name="Chart 7">
            <a:extLst>
              <a:ext uri="{FF2B5EF4-FFF2-40B4-BE49-F238E27FC236}">
                <a16:creationId xmlns:a16="http://schemas.microsoft.com/office/drawing/2014/main" id="{4C5D9653-9A53-48F9-8685-EAEB6876407C}"/>
              </a:ext>
            </a:extLst>
          </p:cNvPr>
          <p:cNvGraphicFramePr>
            <a:graphicFrameLocks/>
          </p:cNvGraphicFramePr>
          <p:nvPr>
            <p:extLst>
              <p:ext uri="{D42A27DB-BD31-4B8C-83A1-F6EECF244321}">
                <p14:modId xmlns:p14="http://schemas.microsoft.com/office/powerpoint/2010/main" val="3153548268"/>
              </p:ext>
            </p:extLst>
          </p:nvPr>
        </p:nvGraphicFramePr>
        <p:xfrm>
          <a:off x="2692800" y="1663074"/>
          <a:ext cx="7552800" cy="4377726"/>
        </p:xfrm>
        <a:graphic>
          <a:graphicData uri="http://schemas.openxmlformats.org/drawingml/2006/chart">
            <c:chart xmlns:c="http://schemas.openxmlformats.org/drawingml/2006/chart" xmlns:r="http://schemas.openxmlformats.org/officeDocument/2006/relationships" r:id="rId4"/>
          </a:graphicData>
        </a:graphic>
      </p:graphicFrame>
      <p:pic>
        <p:nvPicPr>
          <p:cNvPr id="2" name="Picture 1">
            <a:extLst>
              <a:ext uri="{FF2B5EF4-FFF2-40B4-BE49-F238E27FC236}">
                <a16:creationId xmlns:a16="http://schemas.microsoft.com/office/drawing/2014/main" id="{885990C5-CDF1-4188-9081-CC2C45776EE6}"/>
              </a:ext>
            </a:extLst>
          </p:cNvPr>
          <p:cNvPicPr>
            <a:picLocks noChangeAspect="1"/>
          </p:cNvPicPr>
          <p:nvPr/>
        </p:nvPicPr>
        <p:blipFill>
          <a:blip r:embed="rId5"/>
          <a:stretch>
            <a:fillRect/>
          </a:stretch>
        </p:blipFill>
        <p:spPr>
          <a:xfrm>
            <a:off x="336753" y="6345892"/>
            <a:ext cx="2145978" cy="512108"/>
          </a:xfrm>
          <a:prstGeom prst="rect">
            <a:avLst/>
          </a:prstGeom>
        </p:spPr>
      </p:pic>
    </p:spTree>
    <p:extLst>
      <p:ext uri="{BB962C8B-B14F-4D97-AF65-F5344CB8AC3E}">
        <p14:creationId xmlns:p14="http://schemas.microsoft.com/office/powerpoint/2010/main" val="1520939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6"/>
        <p:cNvGrpSpPr/>
        <p:nvPr/>
      </p:nvGrpSpPr>
      <p:grpSpPr>
        <a:xfrm>
          <a:off x="0" y="0"/>
          <a:ext cx="0" cy="0"/>
          <a:chOff x="0" y="0"/>
          <a:chExt cx="0" cy="0"/>
        </a:xfrm>
      </p:grpSpPr>
      <p:sp>
        <p:nvSpPr>
          <p:cNvPr id="177" name="Google Shape;177;g10e8baa4dac_0_48"/>
          <p:cNvSpPr txBox="1">
            <a:spLocks noGrp="1"/>
          </p:cNvSpPr>
          <p:nvPr>
            <p:ph type="title"/>
          </p:nvPr>
        </p:nvSpPr>
        <p:spPr>
          <a:xfrm>
            <a:off x="1378099" y="358625"/>
            <a:ext cx="10183800" cy="1344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320"/>
              <a:buFont typeface="Calibri"/>
              <a:buNone/>
            </a:pPr>
            <a:r>
              <a:rPr lang="en-IE" sz="3659" dirty="0"/>
              <a:t>Intersectional impact on employment: COVID-19, long term trends and education </a:t>
            </a:r>
            <a:endParaRPr sz="3659" dirty="0"/>
          </a:p>
        </p:txBody>
      </p:sp>
      <p:sp>
        <p:nvSpPr>
          <p:cNvPr id="178" name="Google Shape;178;g10e8baa4dac_0_48"/>
          <p:cNvSpPr/>
          <p:nvPr/>
        </p:nvSpPr>
        <p:spPr>
          <a:xfrm>
            <a:off x="5857461" y="1825626"/>
            <a:ext cx="5247900" cy="3369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79" name="Google Shape;179;g10e8baa4dac_0_48"/>
          <p:cNvSpPr txBox="1">
            <a:spLocks noGrp="1"/>
          </p:cNvSpPr>
          <p:nvPr>
            <p:ph type="sldNum" idx="12"/>
          </p:nvPr>
        </p:nvSpPr>
        <p:spPr>
          <a:xfrm>
            <a:off x="323850" y="6141080"/>
            <a:ext cx="488700" cy="3099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a:ln>
                  <a:noFill/>
                </a:ln>
                <a:solidFill>
                  <a:srgbClr val="3F3F3F"/>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26</a:t>
            </a:fld>
            <a:endParaRPr kumimoji="0" sz="1200" b="0" i="0" u="none" strike="noStrike" kern="0" cap="none" spc="0" normalizeH="0" baseline="0" noProof="0">
              <a:ln>
                <a:noFill/>
              </a:ln>
              <a:solidFill>
                <a:srgbClr val="3F3F3F"/>
              </a:solidFill>
              <a:effectLst/>
              <a:uLnTx/>
              <a:uFillTx/>
              <a:latin typeface="Avenir"/>
              <a:ea typeface="Avenir"/>
              <a:cs typeface="Avenir"/>
              <a:sym typeface="Avenir"/>
            </a:endParaRPr>
          </a:p>
        </p:txBody>
      </p:sp>
      <p:sp>
        <p:nvSpPr>
          <p:cNvPr id="180" name="Google Shape;180;g10e8baa4dac_0_48"/>
          <p:cNvSpPr txBox="1"/>
          <p:nvPr/>
        </p:nvSpPr>
        <p:spPr>
          <a:xfrm>
            <a:off x="749391" y="6157540"/>
            <a:ext cx="222300" cy="2769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a:ln>
                  <a:noFill/>
                </a:ln>
                <a:solidFill>
                  <a:srgbClr val="3F3F3F"/>
                </a:solidFill>
                <a:effectLst/>
                <a:uLnTx/>
                <a:uFillTx/>
                <a:latin typeface="Avenir"/>
                <a:ea typeface="Avenir"/>
                <a:cs typeface="Avenir"/>
                <a:sym typeface="Avenir"/>
              </a:rPr>
              <a: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3" name="Picture 2" descr="Logo&#10;&#10;Description automatically generated">
            <a:extLst>
              <a:ext uri="{FF2B5EF4-FFF2-40B4-BE49-F238E27FC236}">
                <a16:creationId xmlns:a16="http://schemas.microsoft.com/office/drawing/2014/main" id="{57418D94-5C27-4111-AAB1-F2C68E10A824}"/>
              </a:ext>
            </a:extLst>
          </p:cNvPr>
          <p:cNvPicPr>
            <a:picLocks noChangeAspect="1"/>
          </p:cNvPicPr>
          <p:nvPr/>
        </p:nvPicPr>
        <p:blipFill>
          <a:blip r:embed="rId3"/>
          <a:stretch>
            <a:fillRect/>
          </a:stretch>
        </p:blipFill>
        <p:spPr>
          <a:xfrm>
            <a:off x="9952522" y="5858972"/>
            <a:ext cx="1005038" cy="633268"/>
          </a:xfrm>
          <a:prstGeom prst="rect">
            <a:avLst/>
          </a:prstGeom>
        </p:spPr>
      </p:pic>
      <p:pic>
        <p:nvPicPr>
          <p:cNvPr id="2" name="Picture 1">
            <a:extLst>
              <a:ext uri="{FF2B5EF4-FFF2-40B4-BE49-F238E27FC236}">
                <a16:creationId xmlns:a16="http://schemas.microsoft.com/office/drawing/2014/main" id="{885990C5-CDF1-4188-9081-CC2C45776EE6}"/>
              </a:ext>
            </a:extLst>
          </p:cNvPr>
          <p:cNvPicPr>
            <a:picLocks noChangeAspect="1"/>
          </p:cNvPicPr>
          <p:nvPr/>
        </p:nvPicPr>
        <p:blipFill>
          <a:blip r:embed="rId4"/>
          <a:stretch>
            <a:fillRect/>
          </a:stretch>
        </p:blipFill>
        <p:spPr>
          <a:xfrm>
            <a:off x="336753" y="6345892"/>
            <a:ext cx="2145978" cy="512108"/>
          </a:xfrm>
          <a:prstGeom prst="rect">
            <a:avLst/>
          </a:prstGeom>
        </p:spPr>
      </p:pic>
      <p:graphicFrame>
        <p:nvGraphicFramePr>
          <p:cNvPr id="9" name="Chart 8">
            <a:extLst>
              <a:ext uri="{FF2B5EF4-FFF2-40B4-BE49-F238E27FC236}">
                <a16:creationId xmlns:a16="http://schemas.microsoft.com/office/drawing/2014/main" id="{FCE6C3FF-0924-452F-A59F-983965A97877}"/>
              </a:ext>
            </a:extLst>
          </p:cNvPr>
          <p:cNvGraphicFramePr>
            <a:graphicFrameLocks/>
          </p:cNvGraphicFramePr>
          <p:nvPr>
            <p:extLst>
              <p:ext uri="{D42A27DB-BD31-4B8C-83A1-F6EECF244321}">
                <p14:modId xmlns:p14="http://schemas.microsoft.com/office/powerpoint/2010/main" val="1167242427"/>
              </p:ext>
            </p:extLst>
          </p:nvPr>
        </p:nvGraphicFramePr>
        <p:xfrm>
          <a:off x="2692800" y="1663200"/>
          <a:ext cx="7552800" cy="4377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12092741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6"/>
        <p:cNvGrpSpPr/>
        <p:nvPr/>
      </p:nvGrpSpPr>
      <p:grpSpPr>
        <a:xfrm>
          <a:off x="0" y="0"/>
          <a:ext cx="0" cy="0"/>
          <a:chOff x="0" y="0"/>
          <a:chExt cx="0" cy="0"/>
        </a:xfrm>
      </p:grpSpPr>
      <p:sp>
        <p:nvSpPr>
          <p:cNvPr id="177" name="Google Shape;177;g10e8baa4dac_0_48"/>
          <p:cNvSpPr txBox="1">
            <a:spLocks noGrp="1"/>
          </p:cNvSpPr>
          <p:nvPr>
            <p:ph type="title"/>
          </p:nvPr>
        </p:nvSpPr>
        <p:spPr>
          <a:xfrm>
            <a:off x="1378099" y="358625"/>
            <a:ext cx="10183800" cy="1344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320"/>
              <a:buFont typeface="Calibri"/>
              <a:buNone/>
            </a:pPr>
            <a:r>
              <a:rPr lang="en-IE" sz="3659" dirty="0"/>
              <a:t>Horizontal segregation: what would the long-term effects look like? </a:t>
            </a:r>
            <a:endParaRPr sz="3659" dirty="0"/>
          </a:p>
        </p:txBody>
      </p:sp>
      <p:sp>
        <p:nvSpPr>
          <p:cNvPr id="178" name="Google Shape;178;g10e8baa4dac_0_48"/>
          <p:cNvSpPr/>
          <p:nvPr/>
        </p:nvSpPr>
        <p:spPr>
          <a:xfrm>
            <a:off x="5857461" y="1825626"/>
            <a:ext cx="5247900" cy="3369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79" name="Google Shape;179;g10e8baa4dac_0_48"/>
          <p:cNvSpPr txBox="1">
            <a:spLocks noGrp="1"/>
          </p:cNvSpPr>
          <p:nvPr>
            <p:ph type="sldNum" idx="12"/>
          </p:nvPr>
        </p:nvSpPr>
        <p:spPr>
          <a:xfrm>
            <a:off x="323850" y="6141080"/>
            <a:ext cx="488700" cy="3099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a:ln>
                  <a:noFill/>
                </a:ln>
                <a:solidFill>
                  <a:srgbClr val="3F3F3F"/>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27</a:t>
            </a:fld>
            <a:endParaRPr kumimoji="0" sz="1200" b="0" i="0" u="none" strike="noStrike" kern="0" cap="none" spc="0" normalizeH="0" baseline="0" noProof="0">
              <a:ln>
                <a:noFill/>
              </a:ln>
              <a:solidFill>
                <a:srgbClr val="3F3F3F"/>
              </a:solidFill>
              <a:effectLst/>
              <a:uLnTx/>
              <a:uFillTx/>
              <a:latin typeface="Avenir"/>
              <a:ea typeface="Avenir"/>
              <a:cs typeface="Avenir"/>
              <a:sym typeface="Avenir"/>
            </a:endParaRPr>
          </a:p>
        </p:txBody>
      </p:sp>
      <p:sp>
        <p:nvSpPr>
          <p:cNvPr id="180" name="Google Shape;180;g10e8baa4dac_0_48"/>
          <p:cNvSpPr txBox="1"/>
          <p:nvPr/>
        </p:nvSpPr>
        <p:spPr>
          <a:xfrm>
            <a:off x="749391" y="6157540"/>
            <a:ext cx="222300" cy="2769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a:ln>
                  <a:noFill/>
                </a:ln>
                <a:solidFill>
                  <a:srgbClr val="3F3F3F"/>
                </a:solidFill>
                <a:effectLst/>
                <a:uLnTx/>
                <a:uFillTx/>
                <a:latin typeface="Avenir"/>
                <a:ea typeface="Avenir"/>
                <a:cs typeface="Avenir"/>
                <a:sym typeface="Avenir"/>
              </a:rPr>
              <a: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pic>
        <p:nvPicPr>
          <p:cNvPr id="3" name="Picture 2" descr="Logo&#10;&#10;Description automatically generated">
            <a:extLst>
              <a:ext uri="{FF2B5EF4-FFF2-40B4-BE49-F238E27FC236}">
                <a16:creationId xmlns:a16="http://schemas.microsoft.com/office/drawing/2014/main" id="{57418D94-5C27-4111-AAB1-F2C68E10A824}"/>
              </a:ext>
            </a:extLst>
          </p:cNvPr>
          <p:cNvPicPr>
            <a:picLocks noChangeAspect="1"/>
          </p:cNvPicPr>
          <p:nvPr/>
        </p:nvPicPr>
        <p:blipFill>
          <a:blip r:embed="rId3"/>
          <a:stretch>
            <a:fillRect/>
          </a:stretch>
        </p:blipFill>
        <p:spPr>
          <a:xfrm>
            <a:off x="9952522" y="5858972"/>
            <a:ext cx="1005038" cy="633268"/>
          </a:xfrm>
          <a:prstGeom prst="rect">
            <a:avLst/>
          </a:prstGeom>
        </p:spPr>
      </p:pic>
      <p:pic>
        <p:nvPicPr>
          <p:cNvPr id="2" name="Picture 1">
            <a:extLst>
              <a:ext uri="{FF2B5EF4-FFF2-40B4-BE49-F238E27FC236}">
                <a16:creationId xmlns:a16="http://schemas.microsoft.com/office/drawing/2014/main" id="{885990C5-CDF1-4188-9081-CC2C45776EE6}"/>
              </a:ext>
            </a:extLst>
          </p:cNvPr>
          <p:cNvPicPr>
            <a:picLocks noChangeAspect="1"/>
          </p:cNvPicPr>
          <p:nvPr/>
        </p:nvPicPr>
        <p:blipFill>
          <a:blip r:embed="rId4"/>
          <a:stretch>
            <a:fillRect/>
          </a:stretch>
        </p:blipFill>
        <p:spPr>
          <a:xfrm>
            <a:off x="336753" y="6345892"/>
            <a:ext cx="2145978" cy="512108"/>
          </a:xfrm>
          <a:prstGeom prst="rect">
            <a:avLst/>
          </a:prstGeom>
        </p:spPr>
      </p:pic>
      <p:graphicFrame>
        <p:nvGraphicFramePr>
          <p:cNvPr id="10" name="Chart 9">
            <a:extLst>
              <a:ext uri="{FF2B5EF4-FFF2-40B4-BE49-F238E27FC236}">
                <a16:creationId xmlns:a16="http://schemas.microsoft.com/office/drawing/2014/main" id="{3C55199F-3AA6-41FF-8138-CFFC8D872B79}"/>
              </a:ext>
            </a:extLst>
          </p:cNvPr>
          <p:cNvGraphicFramePr>
            <a:graphicFrameLocks/>
          </p:cNvGraphicFramePr>
          <p:nvPr>
            <p:extLst>
              <p:ext uri="{D42A27DB-BD31-4B8C-83A1-F6EECF244321}">
                <p14:modId xmlns:p14="http://schemas.microsoft.com/office/powerpoint/2010/main" val="2005133467"/>
              </p:ext>
            </p:extLst>
          </p:nvPr>
        </p:nvGraphicFramePr>
        <p:xfrm>
          <a:off x="2692800" y="1663200"/>
          <a:ext cx="7552800" cy="4377600"/>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468840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6"/>
        <p:cNvGrpSpPr/>
        <p:nvPr/>
      </p:nvGrpSpPr>
      <p:grpSpPr>
        <a:xfrm>
          <a:off x="0" y="0"/>
          <a:ext cx="0" cy="0"/>
          <a:chOff x="0" y="0"/>
          <a:chExt cx="0" cy="0"/>
        </a:xfrm>
      </p:grpSpPr>
      <p:sp>
        <p:nvSpPr>
          <p:cNvPr id="177" name="Google Shape;177;g10e8baa4dac_0_48"/>
          <p:cNvSpPr txBox="1">
            <a:spLocks noGrp="1"/>
          </p:cNvSpPr>
          <p:nvPr>
            <p:ph type="title"/>
          </p:nvPr>
        </p:nvSpPr>
        <p:spPr>
          <a:xfrm>
            <a:off x="1378099" y="358625"/>
            <a:ext cx="10183800" cy="1344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320"/>
              <a:buFont typeface="Calibri"/>
              <a:buNone/>
            </a:pPr>
            <a:r>
              <a:rPr lang="en-IE" sz="3659" dirty="0"/>
              <a:t>Conclusion: The future impacts?</a:t>
            </a:r>
            <a:endParaRPr sz="3659" dirty="0"/>
          </a:p>
        </p:txBody>
      </p:sp>
      <p:sp>
        <p:nvSpPr>
          <p:cNvPr id="178" name="Google Shape;178;g10e8baa4dac_0_48"/>
          <p:cNvSpPr/>
          <p:nvPr/>
        </p:nvSpPr>
        <p:spPr>
          <a:xfrm>
            <a:off x="5857461" y="1825626"/>
            <a:ext cx="5247900" cy="3369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79" name="Google Shape;179;g10e8baa4dac_0_48"/>
          <p:cNvSpPr txBox="1">
            <a:spLocks noGrp="1"/>
          </p:cNvSpPr>
          <p:nvPr>
            <p:ph type="sldNum" idx="12"/>
          </p:nvPr>
        </p:nvSpPr>
        <p:spPr>
          <a:xfrm>
            <a:off x="323850" y="6141080"/>
            <a:ext cx="488700" cy="3099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a:ln>
                  <a:noFill/>
                </a:ln>
                <a:solidFill>
                  <a:srgbClr val="3F3F3F"/>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28</a:t>
            </a:fld>
            <a:endParaRPr kumimoji="0" sz="1200" b="0" i="0" u="none" strike="noStrike" kern="0" cap="none" spc="0" normalizeH="0" baseline="0" noProof="0">
              <a:ln>
                <a:noFill/>
              </a:ln>
              <a:solidFill>
                <a:srgbClr val="3F3F3F"/>
              </a:solidFill>
              <a:effectLst/>
              <a:uLnTx/>
              <a:uFillTx/>
              <a:latin typeface="Avenir"/>
              <a:ea typeface="Avenir"/>
              <a:cs typeface="Avenir"/>
              <a:sym typeface="Avenir"/>
            </a:endParaRPr>
          </a:p>
        </p:txBody>
      </p:sp>
      <p:sp>
        <p:nvSpPr>
          <p:cNvPr id="180" name="Google Shape;180;g10e8baa4dac_0_48"/>
          <p:cNvSpPr txBox="1"/>
          <p:nvPr/>
        </p:nvSpPr>
        <p:spPr>
          <a:xfrm>
            <a:off x="749391" y="6157540"/>
            <a:ext cx="222300" cy="2769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a:ln>
                  <a:noFill/>
                </a:ln>
                <a:solidFill>
                  <a:srgbClr val="3F3F3F"/>
                </a:solidFill>
                <a:effectLst/>
                <a:uLnTx/>
                <a:uFillTx/>
                <a:latin typeface="Avenir"/>
                <a:ea typeface="Avenir"/>
                <a:cs typeface="Avenir"/>
                <a:sym typeface="Avenir"/>
              </a:rPr>
              <a: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181;g10e8baa4dac_0_48"/>
          <p:cNvSpPr txBox="1"/>
          <p:nvPr/>
        </p:nvSpPr>
        <p:spPr>
          <a:xfrm>
            <a:off x="1304000" y="1503175"/>
            <a:ext cx="10097400" cy="4257535"/>
          </a:xfrm>
          <a:prstGeom prst="rect">
            <a:avLst/>
          </a:prstGeom>
          <a:noFill/>
          <a:ln>
            <a:noFill/>
          </a:ln>
        </p:spPr>
        <p:txBody>
          <a:bodyPr spcFirstLastPara="1" wrap="square" lIns="91425" tIns="45700" rIns="91425" bIns="45700" anchor="t" anchorCtr="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Blip>
                <a:blip r:embed="rId3"/>
              </a:buBlip>
              <a:tabLst/>
              <a:defRPr/>
            </a:pPr>
            <a:r>
              <a:rPr lang="en-US" sz="2500" b="1" kern="1200" dirty="0">
                <a:solidFill>
                  <a:srgbClr val="EF7850"/>
                </a:solidFill>
                <a:latin typeface="Calibri" panose="020F0502020204030204"/>
                <a:ea typeface="+mn-ea"/>
                <a:cs typeface="Baloo 2" panose="03080502040302020200" pitchFamily="66" charset="77"/>
              </a:rPr>
              <a:t>POSITIVE IMPACTS</a:t>
            </a:r>
            <a:endParaRPr kumimoji="0" lang="en-US" sz="2500" b="1" i="0" u="none" strike="noStrike" kern="1200" cap="none" spc="0" normalizeH="0" baseline="0" noProof="0" dirty="0">
              <a:ln>
                <a:noFill/>
              </a:ln>
              <a:solidFill>
                <a:srgbClr val="EF7850"/>
              </a:solidFill>
              <a:effectLst/>
              <a:uLnTx/>
              <a:uFillTx/>
              <a:latin typeface="Calibri" panose="020F0502020204030204"/>
              <a:ea typeface="+mn-ea"/>
              <a:cs typeface="Baloo 2" panose="03080502040302020200" pitchFamily="66" charset="77"/>
              <a:sym typeface="Arial"/>
            </a:endParaRP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venir Black" panose="02000503020000020003" pitchFamily="2" charset="0"/>
                <a:ea typeface="+mn-ea"/>
                <a:cs typeface="Arial"/>
                <a:sym typeface="Arial"/>
              </a:rPr>
              <a:t>The recognition of the </a:t>
            </a:r>
            <a:r>
              <a:rPr kumimoji="0" lang="en-US" sz="1800" b="1" i="0" u="none" strike="noStrike" kern="1200" cap="none" spc="0" normalizeH="0" baseline="0" noProof="0" dirty="0">
                <a:ln>
                  <a:noFill/>
                </a:ln>
                <a:solidFill>
                  <a:srgbClr val="000000"/>
                </a:solidFill>
                <a:effectLst/>
                <a:uLnTx/>
                <a:uFillTx/>
                <a:latin typeface="Avenir Black" panose="02000503020000020003" pitchFamily="2" charset="0"/>
                <a:ea typeface="+mn-ea"/>
                <a:cs typeface="Arial"/>
                <a:sym typeface="Arial"/>
              </a:rPr>
              <a:t>importance of care and </a:t>
            </a:r>
            <a:r>
              <a:rPr lang="en-US" sz="1800" b="1" kern="1200" dirty="0">
                <a:latin typeface="Avenir Black" panose="02000503020000020003" pitchFamily="2" charset="0"/>
                <a:ea typeface="+mn-ea"/>
              </a:rPr>
              <a:t>care work </a:t>
            </a:r>
            <a:r>
              <a:rPr lang="en-US" sz="1800" kern="1200" dirty="0">
                <a:latin typeface="Avenir Black" panose="02000503020000020003" pitchFamily="2" charset="0"/>
                <a:ea typeface="+mn-ea"/>
              </a:rPr>
              <a:t>(‘formal’ setting)</a:t>
            </a: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Avenir Black" panose="02000503020000020003" pitchFamily="2" charset="0"/>
                <a:ea typeface="+mn-ea"/>
                <a:cs typeface="Baloo 2" panose="03080502040302020200" pitchFamily="66" charset="77"/>
                <a:sym typeface="Arial"/>
              </a:rPr>
              <a:t>More </a:t>
            </a:r>
            <a:r>
              <a:rPr kumimoji="0" lang="en-US" sz="1800" b="1" i="0" u="none" strike="noStrike" kern="1200" cap="none" spc="0" normalizeH="0" baseline="0" noProof="0" dirty="0">
                <a:ln>
                  <a:noFill/>
                </a:ln>
                <a:solidFill>
                  <a:schemeClr val="tx1"/>
                </a:solidFill>
                <a:effectLst/>
                <a:uLnTx/>
                <a:uFillTx/>
                <a:latin typeface="Avenir Black" panose="02000503020000020003" pitchFamily="2" charset="0"/>
                <a:ea typeface="+mn-ea"/>
                <a:cs typeface="Baloo 2" panose="03080502040302020200" pitchFamily="66" charset="77"/>
                <a:sym typeface="Arial"/>
              </a:rPr>
              <a:t>funding provided for the </a:t>
            </a:r>
            <a:r>
              <a:rPr lang="en-US" sz="1800" b="1" kern="1200" dirty="0">
                <a:solidFill>
                  <a:schemeClr val="tx1"/>
                </a:solidFill>
                <a:latin typeface="Avenir Black" panose="02000503020000020003" pitchFamily="2" charset="0"/>
                <a:ea typeface="+mn-ea"/>
                <a:cs typeface="Baloo 2" panose="03080502040302020200" pitchFamily="66" charset="77"/>
              </a:rPr>
              <a:t>childcare sector</a:t>
            </a: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US" sz="1800" kern="1200" dirty="0">
                <a:solidFill>
                  <a:schemeClr val="tx1"/>
                </a:solidFill>
                <a:latin typeface="Avenir Black" panose="02000503020000020003" pitchFamily="2" charset="0"/>
                <a:ea typeface="+mn-ea"/>
                <a:cs typeface="Baloo 2" panose="03080502040302020200" pitchFamily="66" charset="77"/>
              </a:rPr>
              <a:t>The promise of </a:t>
            </a:r>
            <a:r>
              <a:rPr lang="en-US" sz="1800" b="1" kern="1200" dirty="0">
                <a:solidFill>
                  <a:schemeClr val="tx1"/>
                </a:solidFill>
                <a:latin typeface="Avenir Black" panose="02000503020000020003" pitchFamily="2" charset="0"/>
                <a:ea typeface="+mn-ea"/>
                <a:cs typeface="Baloo 2" panose="03080502040302020200" pitchFamily="66" charset="77"/>
              </a:rPr>
              <a:t>flexible working arrangements </a:t>
            </a:r>
            <a:r>
              <a:rPr lang="en-US" sz="1800" kern="1200" dirty="0">
                <a:solidFill>
                  <a:schemeClr val="tx1"/>
                </a:solidFill>
                <a:latin typeface="Avenir Black" panose="02000503020000020003" pitchFamily="2" charset="0"/>
                <a:ea typeface="+mn-ea"/>
                <a:cs typeface="Baloo 2" panose="03080502040302020200" pitchFamily="66" charset="77"/>
              </a:rPr>
              <a:t>(home working and hybrid work)</a:t>
            </a:r>
            <a:endParaRPr kumimoji="0" lang="en-US" sz="1800" b="0" i="0" u="none" strike="noStrike" kern="1200" cap="none" spc="0" normalizeH="0" baseline="0" noProof="0" dirty="0">
              <a:ln>
                <a:noFill/>
              </a:ln>
              <a:solidFill>
                <a:schemeClr val="tx1"/>
              </a:solidFill>
              <a:effectLst/>
              <a:uLnTx/>
              <a:uFillTx/>
              <a:latin typeface="Calibri" panose="020F0502020204030204"/>
              <a:ea typeface="+mn-ea"/>
              <a:cs typeface="Baloo 2" panose="03080502040302020200" pitchFamily="66" charset="77"/>
              <a:sym typeface="Arial"/>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Blip>
                <a:blip r:embed="rId3"/>
              </a:buBlip>
              <a:tabLst/>
              <a:defRPr/>
            </a:pPr>
            <a:r>
              <a:rPr kumimoji="0" lang="en-US" sz="2500" b="1" i="0" u="none" strike="noStrike" kern="1200" cap="none" spc="0" normalizeH="0" baseline="0" noProof="0" dirty="0">
                <a:ln>
                  <a:noFill/>
                </a:ln>
                <a:solidFill>
                  <a:srgbClr val="EF7850"/>
                </a:solidFill>
                <a:effectLst/>
                <a:uLnTx/>
                <a:uFillTx/>
                <a:latin typeface="Calibri" panose="020F0502020204030204"/>
                <a:ea typeface="+mn-ea"/>
                <a:cs typeface="Baloo 2" panose="03080502040302020200" pitchFamily="66" charset="77"/>
                <a:sym typeface="Arial"/>
              </a:rPr>
              <a:t>NEGATIVE IMPACTS</a:t>
            </a: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Avenir Black" panose="02000503020000020003" pitchFamily="2" charset="0"/>
                <a:ea typeface="+mn-ea"/>
                <a:cs typeface="Arial"/>
                <a:sym typeface="Arial"/>
              </a:rPr>
              <a:t>The cultural context: </a:t>
            </a:r>
            <a:r>
              <a:rPr kumimoji="0" lang="en-US" sz="1800" b="0" i="0" u="none" strike="noStrike" kern="1200" cap="none" spc="0" normalizeH="0" baseline="0" noProof="0" dirty="0">
                <a:ln>
                  <a:noFill/>
                </a:ln>
                <a:solidFill>
                  <a:srgbClr val="000000"/>
                </a:solidFill>
                <a:effectLst/>
                <a:uLnTx/>
                <a:uFillTx/>
                <a:latin typeface="Avenir Black" panose="02000503020000020003" pitchFamily="2" charset="0"/>
                <a:ea typeface="+mn-ea"/>
                <a:cs typeface="Arial"/>
                <a:sym typeface="Arial"/>
              </a:rPr>
              <a:t>care remains as a ‘female’ domain; no acknowledgement of the informal forms of care; limited discussion beyond the need to improve the childcare sector</a:t>
            </a: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venir Black" panose="02000503020000020003" pitchFamily="2" charset="0"/>
                <a:ea typeface="+mn-ea"/>
                <a:cs typeface="Arial"/>
                <a:sym typeface="Arial"/>
              </a:rPr>
              <a:t>Assumption that </a:t>
            </a:r>
            <a:r>
              <a:rPr kumimoji="0" lang="en-US" sz="1800" b="1" i="0" u="none" strike="noStrike" kern="1200" cap="none" spc="0" normalizeH="0" baseline="0" noProof="0" dirty="0">
                <a:ln>
                  <a:noFill/>
                </a:ln>
                <a:solidFill>
                  <a:srgbClr val="000000"/>
                </a:solidFill>
                <a:effectLst/>
                <a:uLnTx/>
                <a:uFillTx/>
                <a:latin typeface="Avenir Black" panose="02000503020000020003" pitchFamily="2" charset="0"/>
                <a:ea typeface="+mn-ea"/>
                <a:cs typeface="Arial"/>
                <a:sym typeface="Arial"/>
              </a:rPr>
              <a:t>work from home equals time for providing care?</a:t>
            </a: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Avenir Black" panose="02000503020000020003" pitchFamily="2" charset="0"/>
                <a:ea typeface="+mn-ea"/>
                <a:cs typeface="Arial"/>
                <a:sym typeface="Arial"/>
              </a:rPr>
              <a:t>COVID-19 consequences for the childcare sector: </a:t>
            </a:r>
            <a:r>
              <a:rPr kumimoji="0" lang="en-US" sz="1800" b="0" i="0" u="none" strike="noStrike" kern="1200" cap="none" spc="0" normalizeH="0" baseline="0" noProof="0" dirty="0">
                <a:ln>
                  <a:noFill/>
                </a:ln>
                <a:solidFill>
                  <a:srgbClr val="000000"/>
                </a:solidFill>
                <a:effectLst/>
                <a:uLnTx/>
                <a:uFillTx/>
                <a:latin typeface="Avenir Black" panose="02000503020000020003" pitchFamily="2" charset="0"/>
                <a:ea typeface="+mn-ea"/>
                <a:cs typeface="Arial"/>
                <a:sym typeface="Arial"/>
              </a:rPr>
              <a:t>fewer places available</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Blip>
                <a:blip r:embed="rId3"/>
              </a:buBlip>
              <a:tabLst/>
              <a:defRPr/>
            </a:pPr>
            <a:r>
              <a:rPr kumimoji="0" lang="en-US" sz="2500" b="1" i="0" u="none" strike="noStrike" kern="1200" cap="none" spc="0" normalizeH="0" baseline="0" noProof="0" dirty="0">
                <a:ln>
                  <a:noFill/>
                </a:ln>
                <a:solidFill>
                  <a:srgbClr val="EF7850"/>
                </a:solidFill>
                <a:effectLst/>
                <a:uLnTx/>
                <a:uFillTx/>
                <a:latin typeface="Calibri" panose="020F0502020204030204"/>
                <a:ea typeface="+mn-ea"/>
                <a:cs typeface="Baloo 2" panose="03080502040302020200" pitchFamily="66" charset="77"/>
                <a:sym typeface="Arial"/>
              </a:rPr>
              <a:t>IMPL</a:t>
            </a:r>
            <a:r>
              <a:rPr lang="en-US" sz="2500" b="1" kern="1200" dirty="0">
                <a:solidFill>
                  <a:srgbClr val="EF7850"/>
                </a:solidFill>
                <a:latin typeface="Calibri" panose="020F0502020204030204"/>
                <a:ea typeface="+mn-ea"/>
                <a:cs typeface="Baloo 2" panose="03080502040302020200" pitchFamily="66" charset="77"/>
              </a:rPr>
              <a:t>ICATIONS FOR THE FUTURE?</a:t>
            </a:r>
            <a:endParaRPr kumimoji="0" lang="en-US" sz="2500" b="1" i="0" u="none" strike="noStrike" kern="1200" cap="none" spc="0" normalizeH="0" baseline="0" noProof="0" dirty="0">
              <a:ln>
                <a:noFill/>
              </a:ln>
              <a:solidFill>
                <a:srgbClr val="EF7850"/>
              </a:solidFill>
              <a:effectLst/>
              <a:uLnTx/>
              <a:uFillTx/>
              <a:latin typeface="Calibri" panose="020F0502020204030204"/>
              <a:ea typeface="+mn-ea"/>
              <a:cs typeface="Baloo 2" panose="03080502040302020200" pitchFamily="66" charset="77"/>
              <a:sym typeface="Arial"/>
            </a:endParaRP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1800" b="1" i="0" u="none" strike="noStrike" kern="1200" cap="none" spc="0" normalizeH="0" baseline="0" noProof="0" dirty="0">
                <a:ln>
                  <a:noFill/>
                </a:ln>
                <a:solidFill>
                  <a:srgbClr val="000000"/>
                </a:solidFill>
                <a:effectLst/>
                <a:uLnTx/>
                <a:uFillTx/>
                <a:latin typeface="Avenir Black" panose="02000503020000020003" pitchFamily="2" charset="0"/>
                <a:ea typeface="+mn-ea"/>
                <a:cs typeface="Arial"/>
                <a:sym typeface="Arial"/>
              </a:rPr>
              <a:t>Long-term trends </a:t>
            </a:r>
            <a:r>
              <a:rPr kumimoji="0" lang="en-US" sz="1800" b="0" i="0" u="none" strike="noStrike" kern="1200" cap="none" spc="0" normalizeH="0" baseline="0" noProof="0" dirty="0">
                <a:ln>
                  <a:noFill/>
                </a:ln>
                <a:solidFill>
                  <a:srgbClr val="000000"/>
                </a:solidFill>
                <a:effectLst/>
                <a:uLnTx/>
                <a:uFillTx/>
                <a:latin typeface="Avenir Black" panose="02000503020000020003" pitchFamily="2" charset="0"/>
                <a:ea typeface="+mn-ea"/>
                <a:cs typeface="Arial"/>
                <a:sym typeface="Arial"/>
              </a:rPr>
              <a:t>(and the importance of ‘cultural’ and institutional context) </a:t>
            </a:r>
            <a:r>
              <a:rPr kumimoji="0" lang="en-US" sz="1800" b="1" i="0" u="none" strike="noStrike" kern="1200" cap="none" spc="0" normalizeH="0" baseline="0" noProof="0" dirty="0">
                <a:ln>
                  <a:noFill/>
                </a:ln>
                <a:solidFill>
                  <a:srgbClr val="000000"/>
                </a:solidFill>
                <a:effectLst/>
                <a:uLnTx/>
                <a:uFillTx/>
                <a:latin typeface="Avenir Black" panose="02000503020000020003" pitchFamily="2" charset="0"/>
                <a:ea typeface="+mn-ea"/>
                <a:cs typeface="Arial"/>
                <a:sym typeface="Arial"/>
              </a:rPr>
              <a:t>vs short-term impact!</a:t>
            </a:r>
          </a:p>
        </p:txBody>
      </p:sp>
      <p:pic>
        <p:nvPicPr>
          <p:cNvPr id="3" name="Picture 2" descr="Logo&#10;&#10;Description automatically generated">
            <a:extLst>
              <a:ext uri="{FF2B5EF4-FFF2-40B4-BE49-F238E27FC236}">
                <a16:creationId xmlns:a16="http://schemas.microsoft.com/office/drawing/2014/main" id="{57418D94-5C27-4111-AAB1-F2C68E10A824}"/>
              </a:ext>
            </a:extLst>
          </p:cNvPr>
          <p:cNvPicPr>
            <a:picLocks noChangeAspect="1"/>
          </p:cNvPicPr>
          <p:nvPr/>
        </p:nvPicPr>
        <p:blipFill>
          <a:blip r:embed="rId4"/>
          <a:stretch>
            <a:fillRect/>
          </a:stretch>
        </p:blipFill>
        <p:spPr>
          <a:xfrm>
            <a:off x="9952522" y="5858972"/>
            <a:ext cx="1005038" cy="633268"/>
          </a:xfrm>
          <a:prstGeom prst="rect">
            <a:avLst/>
          </a:prstGeom>
        </p:spPr>
      </p:pic>
    </p:spTree>
    <p:extLst>
      <p:ext uri="{BB962C8B-B14F-4D97-AF65-F5344CB8AC3E}">
        <p14:creationId xmlns:p14="http://schemas.microsoft.com/office/powerpoint/2010/main" val="18012944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10c4b07ac33_0_0"/>
          <p:cNvSpPr txBox="1">
            <a:spLocks noGrp="1"/>
          </p:cNvSpPr>
          <p:nvPr>
            <p:ph type="body" idx="1"/>
          </p:nvPr>
        </p:nvSpPr>
        <p:spPr>
          <a:xfrm>
            <a:off x="2214622" y="1825625"/>
            <a:ext cx="9139200" cy="3173100"/>
          </a:xfrm>
          <a:prstGeom prst="rect">
            <a:avLst/>
          </a:prstGeom>
        </p:spPr>
        <p:txBody>
          <a:bodyPr spcFirstLastPara="1" wrap="square" lIns="91425" tIns="45700" rIns="91425" bIns="45700" anchor="t" anchorCtr="0">
            <a:normAutofit/>
          </a:bodyPr>
          <a:lstStyle/>
          <a:p>
            <a:pPr marL="0" lvl="0" indent="0" algn="l" rtl="0">
              <a:spcBef>
                <a:spcPts val="1000"/>
              </a:spcBef>
              <a:spcAft>
                <a:spcPts val="0"/>
              </a:spcAft>
              <a:buNone/>
            </a:pPr>
            <a:r>
              <a:rPr lang="en-GB"/>
              <a:t> </a:t>
            </a:r>
            <a:endParaRPr/>
          </a:p>
        </p:txBody>
      </p:sp>
      <p:sp>
        <p:nvSpPr>
          <p:cNvPr id="188" name="Google Shape;188;g10c4b07ac33_0_0"/>
          <p:cNvSpPr txBox="1">
            <a:spLocks noGrp="1"/>
          </p:cNvSpPr>
          <p:nvPr>
            <p:ph type="sldNum" idx="12"/>
          </p:nvPr>
        </p:nvSpPr>
        <p:spPr>
          <a:xfrm>
            <a:off x="323850" y="6141080"/>
            <a:ext cx="488700" cy="309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GB"/>
              <a:t>29</a:t>
            </a:fld>
            <a:endParaRPr/>
          </a:p>
        </p:txBody>
      </p:sp>
      <p:pic>
        <p:nvPicPr>
          <p:cNvPr id="189" name="Google Shape;189;g10c4b07ac33_0_0"/>
          <p:cNvPicPr preferRelativeResize="0"/>
          <p:nvPr/>
        </p:nvPicPr>
        <p:blipFill>
          <a:blip r:embed="rId3">
            <a:alphaModFix/>
          </a:blip>
          <a:stretch>
            <a:fillRect/>
          </a:stretch>
        </p:blipFill>
        <p:spPr>
          <a:xfrm>
            <a:off x="2077475" y="692075"/>
            <a:ext cx="8768024" cy="49320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9B76A"/>
        </a:solidFill>
        <a:effectLst/>
      </p:bgPr>
    </p:bg>
    <p:spTree>
      <p:nvGrpSpPr>
        <p:cNvPr id="1" name="Shape 73"/>
        <p:cNvGrpSpPr/>
        <p:nvPr/>
      </p:nvGrpSpPr>
      <p:grpSpPr>
        <a:xfrm>
          <a:off x="0" y="0"/>
          <a:ext cx="0" cy="0"/>
          <a:chOff x="0" y="0"/>
          <a:chExt cx="0" cy="0"/>
        </a:xfrm>
      </p:grpSpPr>
      <p:sp>
        <p:nvSpPr>
          <p:cNvPr id="74" name="Google Shape;74;p3"/>
          <p:cNvSpPr txBox="1">
            <a:spLocks noGrp="1"/>
          </p:cNvSpPr>
          <p:nvPr>
            <p:ph type="ctrTitle"/>
          </p:nvPr>
        </p:nvSpPr>
        <p:spPr>
          <a:xfrm>
            <a:off x="2027583" y="430340"/>
            <a:ext cx="8790936" cy="1166155"/>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accent1"/>
              </a:buClr>
              <a:buSzPts val="4800"/>
              <a:buFont typeface="Calibri"/>
              <a:buNone/>
            </a:pPr>
            <a:r>
              <a:rPr lang="en-GB" sz="4800" dirty="0">
                <a:solidFill>
                  <a:schemeClr val="accent1"/>
                </a:solidFill>
                <a:latin typeface="Calibri"/>
                <a:ea typeface="Calibri"/>
                <a:cs typeface="Calibri"/>
                <a:sym typeface="Calibri"/>
              </a:rPr>
              <a:t>RESISTIRÉ at a glance</a:t>
            </a:r>
            <a:endParaRPr sz="4800" dirty="0">
              <a:solidFill>
                <a:schemeClr val="accent1"/>
              </a:solidFill>
              <a:latin typeface="Calibri"/>
              <a:ea typeface="Calibri"/>
              <a:cs typeface="Calibri"/>
              <a:sym typeface="Calibri"/>
            </a:endParaRPr>
          </a:p>
        </p:txBody>
      </p:sp>
      <p:sp>
        <p:nvSpPr>
          <p:cNvPr id="75" name="Google Shape;75;p3"/>
          <p:cNvSpPr txBox="1"/>
          <p:nvPr/>
        </p:nvSpPr>
        <p:spPr>
          <a:xfrm>
            <a:off x="371475" y="6150605"/>
            <a:ext cx="488693" cy="30992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fld id="{00000000-1234-1234-1234-123412341234}" type="slidenum">
              <a:rPr lang="en-GB" sz="1200" b="0" i="0" u="none" strike="noStrike" cap="none">
                <a:solidFill>
                  <a:schemeClr val="dk1"/>
                </a:solidFill>
                <a:latin typeface="Avenir"/>
                <a:ea typeface="Avenir"/>
                <a:cs typeface="Avenir"/>
                <a:sym typeface="Avenir"/>
              </a:rPr>
              <a:t>3</a:t>
            </a:fld>
            <a:endParaRPr sz="1200" b="0" i="0" u="none" strike="noStrike" cap="none">
              <a:solidFill>
                <a:schemeClr val="dk1"/>
              </a:solidFill>
              <a:latin typeface="Avenir"/>
              <a:ea typeface="Avenir"/>
              <a:cs typeface="Avenir"/>
              <a:sym typeface="Avenir"/>
            </a:endParaRPr>
          </a:p>
        </p:txBody>
      </p:sp>
      <p:sp>
        <p:nvSpPr>
          <p:cNvPr id="76" name="Google Shape;76;p3"/>
          <p:cNvSpPr txBox="1"/>
          <p:nvPr/>
        </p:nvSpPr>
        <p:spPr>
          <a:xfrm>
            <a:off x="749391" y="6157540"/>
            <a:ext cx="222159"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b="0" i="0" u="none" strike="noStrike" cap="none">
                <a:solidFill>
                  <a:srgbClr val="3F3F3F"/>
                </a:solidFill>
                <a:latin typeface="Avenir"/>
                <a:ea typeface="Avenir"/>
                <a:cs typeface="Avenir"/>
                <a:sym typeface="Avenir"/>
              </a:rPr>
              <a:t>|</a:t>
            </a:r>
            <a:endParaRPr/>
          </a:p>
        </p:txBody>
      </p:sp>
      <p:pic>
        <p:nvPicPr>
          <p:cNvPr id="77" name="Google Shape;77;p3" descr="Calendario pieghevole con riempimento a tinta unita"/>
          <p:cNvPicPr preferRelativeResize="0"/>
          <p:nvPr/>
        </p:nvPicPr>
        <p:blipFill rotWithShape="1">
          <a:blip r:embed="rId3">
            <a:alphaModFix/>
          </a:blip>
          <a:srcRect/>
          <a:stretch/>
        </p:blipFill>
        <p:spPr>
          <a:xfrm>
            <a:off x="2558791" y="1848424"/>
            <a:ext cx="602281" cy="602281"/>
          </a:xfrm>
          <a:prstGeom prst="rect">
            <a:avLst/>
          </a:prstGeom>
          <a:noFill/>
          <a:ln>
            <a:noFill/>
          </a:ln>
        </p:spPr>
      </p:pic>
      <p:pic>
        <p:nvPicPr>
          <p:cNvPr id="78" name="Google Shape;78;p3" descr="Mappamondo contorno"/>
          <p:cNvPicPr preferRelativeResize="0"/>
          <p:nvPr/>
        </p:nvPicPr>
        <p:blipFill rotWithShape="1">
          <a:blip r:embed="rId4">
            <a:alphaModFix/>
          </a:blip>
          <a:srcRect/>
          <a:stretch/>
        </p:blipFill>
        <p:spPr>
          <a:xfrm>
            <a:off x="6799006" y="1842830"/>
            <a:ext cx="602281" cy="602281"/>
          </a:xfrm>
          <a:prstGeom prst="rect">
            <a:avLst/>
          </a:prstGeom>
          <a:noFill/>
          <a:ln>
            <a:noFill/>
          </a:ln>
        </p:spPr>
      </p:pic>
      <p:pic>
        <p:nvPicPr>
          <p:cNvPr id="79" name="Google Shape;79;p3" descr="Lente di ingrandimento con riempimento a tinta unita"/>
          <p:cNvPicPr preferRelativeResize="0"/>
          <p:nvPr/>
        </p:nvPicPr>
        <p:blipFill rotWithShape="1">
          <a:blip r:embed="rId5">
            <a:alphaModFix/>
          </a:blip>
          <a:srcRect/>
          <a:stretch/>
        </p:blipFill>
        <p:spPr>
          <a:xfrm>
            <a:off x="8796577" y="1881750"/>
            <a:ext cx="602281" cy="602281"/>
          </a:xfrm>
          <a:prstGeom prst="rect">
            <a:avLst/>
          </a:prstGeom>
          <a:noFill/>
          <a:ln>
            <a:noFill/>
          </a:ln>
        </p:spPr>
      </p:pic>
      <p:sp>
        <p:nvSpPr>
          <p:cNvPr id="80" name="Google Shape;80;p3"/>
          <p:cNvSpPr txBox="1"/>
          <p:nvPr/>
        </p:nvSpPr>
        <p:spPr>
          <a:xfrm>
            <a:off x="4153972" y="4213831"/>
            <a:ext cx="3773939" cy="58477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3200" b="1" i="0">
                <a:solidFill>
                  <a:srgbClr val="592B74"/>
                </a:solidFill>
                <a:latin typeface="Calibri"/>
                <a:ea typeface="Calibri"/>
                <a:cs typeface="Calibri"/>
                <a:sym typeface="Calibri"/>
              </a:rPr>
              <a:t>Expected Outcomes</a:t>
            </a:r>
            <a:endParaRPr sz="3200" b="1">
              <a:solidFill>
                <a:srgbClr val="592B74"/>
              </a:solidFill>
              <a:latin typeface="Calibri"/>
              <a:ea typeface="Calibri"/>
              <a:cs typeface="Calibri"/>
              <a:sym typeface="Calibri"/>
            </a:endParaRPr>
          </a:p>
        </p:txBody>
      </p:sp>
      <p:pic>
        <p:nvPicPr>
          <p:cNvPr id="81" name="Google Shape;81;p3" descr="Lampadina e ingranaggio con riempimento a tinta unita"/>
          <p:cNvPicPr preferRelativeResize="0"/>
          <p:nvPr/>
        </p:nvPicPr>
        <p:blipFill rotWithShape="1">
          <a:blip r:embed="rId6">
            <a:alphaModFix/>
          </a:blip>
          <a:srcRect/>
          <a:stretch/>
        </p:blipFill>
        <p:spPr>
          <a:xfrm>
            <a:off x="8985297" y="4793814"/>
            <a:ext cx="636940" cy="636940"/>
          </a:xfrm>
          <a:prstGeom prst="rect">
            <a:avLst/>
          </a:prstGeom>
          <a:noFill/>
          <a:ln>
            <a:noFill/>
          </a:ln>
        </p:spPr>
      </p:pic>
      <p:pic>
        <p:nvPicPr>
          <p:cNvPr id="82" name="Google Shape;82;p3"/>
          <p:cNvPicPr preferRelativeResize="0"/>
          <p:nvPr/>
        </p:nvPicPr>
        <p:blipFill rotWithShape="1">
          <a:blip r:embed="rId7">
            <a:alphaModFix/>
          </a:blip>
          <a:srcRect/>
          <a:stretch/>
        </p:blipFill>
        <p:spPr>
          <a:xfrm>
            <a:off x="1271018" y="1013418"/>
            <a:ext cx="724133" cy="410994"/>
          </a:xfrm>
          <a:prstGeom prst="rect">
            <a:avLst/>
          </a:prstGeom>
          <a:noFill/>
          <a:ln>
            <a:noFill/>
          </a:ln>
        </p:spPr>
      </p:pic>
      <p:sp>
        <p:nvSpPr>
          <p:cNvPr id="83" name="Google Shape;83;p3"/>
          <p:cNvSpPr txBox="1"/>
          <p:nvPr/>
        </p:nvSpPr>
        <p:spPr>
          <a:xfrm>
            <a:off x="2196373" y="2730542"/>
            <a:ext cx="1327115" cy="369332"/>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800" b="1">
                <a:solidFill>
                  <a:schemeClr val="accent1"/>
                </a:solidFill>
                <a:latin typeface="Avenir"/>
                <a:ea typeface="Avenir"/>
                <a:cs typeface="Avenir"/>
                <a:sym typeface="Avenir"/>
              </a:rPr>
              <a:t>24 months</a:t>
            </a:r>
            <a:endParaRPr sz="1800" b="1">
              <a:solidFill>
                <a:schemeClr val="accent1"/>
              </a:solidFill>
              <a:latin typeface="Avenir"/>
              <a:ea typeface="Avenir"/>
              <a:cs typeface="Avenir"/>
              <a:sym typeface="Avenir"/>
            </a:endParaRPr>
          </a:p>
        </p:txBody>
      </p:sp>
      <p:sp>
        <p:nvSpPr>
          <p:cNvPr id="84" name="Google Shape;84;p3"/>
          <p:cNvSpPr txBox="1"/>
          <p:nvPr/>
        </p:nvSpPr>
        <p:spPr>
          <a:xfrm>
            <a:off x="6051521" y="2681395"/>
            <a:ext cx="2027052" cy="120032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chemeClr val="accent1"/>
                </a:solidFill>
                <a:latin typeface="Avenir"/>
                <a:ea typeface="Avenir"/>
                <a:cs typeface="Avenir"/>
                <a:sym typeface="Avenir"/>
              </a:rPr>
              <a:t>Research activities </a:t>
            </a:r>
            <a:br>
              <a:rPr lang="en-GB" sz="1800" b="1">
                <a:solidFill>
                  <a:schemeClr val="accent1"/>
                </a:solidFill>
                <a:latin typeface="Avenir"/>
                <a:ea typeface="Avenir"/>
                <a:cs typeface="Avenir"/>
                <a:sym typeface="Avenir"/>
              </a:rPr>
            </a:br>
            <a:r>
              <a:rPr lang="en-GB" sz="1800" b="1">
                <a:solidFill>
                  <a:schemeClr val="accent1"/>
                </a:solidFill>
                <a:latin typeface="Avenir"/>
                <a:ea typeface="Avenir"/>
                <a:cs typeface="Avenir"/>
                <a:sym typeface="Avenir"/>
              </a:rPr>
              <a:t>in EU27, Serbia, Turkey, the UK, </a:t>
            </a:r>
            <a:br>
              <a:rPr lang="en-GB" sz="1800" b="1">
                <a:solidFill>
                  <a:schemeClr val="accent1"/>
                </a:solidFill>
                <a:latin typeface="Avenir"/>
                <a:ea typeface="Avenir"/>
                <a:cs typeface="Avenir"/>
                <a:sym typeface="Avenir"/>
              </a:rPr>
            </a:br>
            <a:r>
              <a:rPr lang="en-GB" sz="1800" b="1">
                <a:solidFill>
                  <a:schemeClr val="accent1"/>
                </a:solidFill>
                <a:latin typeface="Avenir"/>
                <a:ea typeface="Avenir"/>
                <a:cs typeface="Avenir"/>
                <a:sym typeface="Avenir"/>
              </a:rPr>
              <a:t>and Iceland</a:t>
            </a:r>
            <a:endParaRPr sz="1800" b="1">
              <a:solidFill>
                <a:schemeClr val="accent1"/>
              </a:solidFill>
              <a:latin typeface="Avenir"/>
              <a:ea typeface="Avenir"/>
              <a:cs typeface="Avenir"/>
              <a:sym typeface="Avenir"/>
            </a:endParaRPr>
          </a:p>
        </p:txBody>
      </p:sp>
      <p:sp>
        <p:nvSpPr>
          <p:cNvPr id="85" name="Google Shape;85;p3"/>
          <p:cNvSpPr txBox="1"/>
          <p:nvPr/>
        </p:nvSpPr>
        <p:spPr>
          <a:xfrm>
            <a:off x="3716029" y="2702964"/>
            <a:ext cx="2288399"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chemeClr val="accent1"/>
                </a:solidFill>
                <a:latin typeface="Avenir"/>
                <a:ea typeface="Avenir"/>
                <a:cs typeface="Avenir"/>
                <a:sym typeface="Avenir"/>
              </a:rPr>
              <a:t>10 partners from </a:t>
            </a:r>
            <a:br>
              <a:rPr lang="en-GB" sz="1800" b="1">
                <a:solidFill>
                  <a:schemeClr val="accent1"/>
                </a:solidFill>
                <a:latin typeface="Avenir"/>
                <a:ea typeface="Avenir"/>
                <a:cs typeface="Avenir"/>
                <a:sym typeface="Avenir"/>
              </a:rPr>
            </a:br>
            <a:r>
              <a:rPr lang="en-GB" sz="1800" b="1">
                <a:solidFill>
                  <a:schemeClr val="accent1"/>
                </a:solidFill>
                <a:latin typeface="Avenir"/>
                <a:ea typeface="Avenir"/>
                <a:cs typeface="Avenir"/>
                <a:sym typeface="Avenir"/>
              </a:rPr>
              <a:t>9 European countries</a:t>
            </a:r>
            <a:endParaRPr/>
          </a:p>
        </p:txBody>
      </p:sp>
      <p:sp>
        <p:nvSpPr>
          <p:cNvPr id="86" name="Google Shape;86;p3"/>
          <p:cNvSpPr txBox="1"/>
          <p:nvPr/>
        </p:nvSpPr>
        <p:spPr>
          <a:xfrm>
            <a:off x="7943939" y="2732160"/>
            <a:ext cx="2307556" cy="92333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chemeClr val="accent1"/>
                </a:solidFill>
                <a:latin typeface="Avenir"/>
                <a:ea typeface="Avenir"/>
                <a:cs typeface="Avenir"/>
                <a:sym typeface="Avenir"/>
              </a:rPr>
              <a:t>A participatory approach based </a:t>
            </a:r>
            <a:endParaRPr/>
          </a:p>
          <a:p>
            <a:pPr marL="0" marR="0" lvl="0" indent="0" algn="ctr" rtl="0">
              <a:spcBef>
                <a:spcPts val="0"/>
              </a:spcBef>
              <a:spcAft>
                <a:spcPts val="0"/>
              </a:spcAft>
              <a:buNone/>
            </a:pPr>
            <a:r>
              <a:rPr lang="en-GB" sz="1800" b="1">
                <a:solidFill>
                  <a:schemeClr val="accent1"/>
                </a:solidFill>
                <a:latin typeface="Avenir"/>
                <a:ea typeface="Avenir"/>
                <a:cs typeface="Avenir"/>
                <a:sym typeface="Avenir"/>
              </a:rPr>
              <a:t>on co-creation</a:t>
            </a:r>
            <a:endParaRPr sz="1800" b="1">
              <a:solidFill>
                <a:schemeClr val="accent1"/>
              </a:solidFill>
              <a:latin typeface="Avenir"/>
              <a:ea typeface="Avenir"/>
              <a:cs typeface="Avenir"/>
              <a:sym typeface="Avenir"/>
            </a:endParaRPr>
          </a:p>
        </p:txBody>
      </p:sp>
      <p:sp>
        <p:nvSpPr>
          <p:cNvPr id="87" name="Google Shape;87;p3"/>
          <p:cNvSpPr txBox="1"/>
          <p:nvPr/>
        </p:nvSpPr>
        <p:spPr>
          <a:xfrm>
            <a:off x="3925147" y="5614780"/>
            <a:ext cx="1878914"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chemeClr val="accent1"/>
                </a:solidFill>
                <a:latin typeface="Avenir"/>
                <a:ea typeface="Avenir"/>
                <a:cs typeface="Avenir"/>
                <a:sym typeface="Avenir"/>
              </a:rPr>
              <a:t>Advocacy</a:t>
            </a:r>
            <a:endParaRPr/>
          </a:p>
        </p:txBody>
      </p:sp>
      <p:sp>
        <p:nvSpPr>
          <p:cNvPr id="88" name="Google Shape;88;p3"/>
          <p:cNvSpPr txBox="1"/>
          <p:nvPr/>
        </p:nvSpPr>
        <p:spPr>
          <a:xfrm>
            <a:off x="8006201" y="5614780"/>
            <a:ext cx="2595131"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chemeClr val="accent1"/>
                </a:solidFill>
                <a:latin typeface="Avenir"/>
                <a:ea typeface="Avenir"/>
                <a:cs typeface="Avenir"/>
                <a:sym typeface="Avenir"/>
              </a:rPr>
              <a:t>Launch of </a:t>
            </a:r>
            <a:br>
              <a:rPr lang="en-GB" sz="1800" b="1">
                <a:solidFill>
                  <a:schemeClr val="accent1"/>
                </a:solidFill>
                <a:latin typeface="Avenir"/>
                <a:ea typeface="Avenir"/>
                <a:cs typeface="Avenir"/>
                <a:sym typeface="Avenir"/>
              </a:rPr>
            </a:br>
            <a:r>
              <a:rPr lang="en-GB" sz="1800" b="1">
                <a:solidFill>
                  <a:schemeClr val="accent1"/>
                </a:solidFill>
                <a:latin typeface="Avenir"/>
                <a:ea typeface="Avenir"/>
                <a:cs typeface="Avenir"/>
                <a:sym typeface="Avenir"/>
              </a:rPr>
              <a:t>pilot actions</a:t>
            </a:r>
            <a:endParaRPr/>
          </a:p>
        </p:txBody>
      </p:sp>
      <p:sp>
        <p:nvSpPr>
          <p:cNvPr id="89" name="Google Shape;89;p3"/>
          <p:cNvSpPr txBox="1"/>
          <p:nvPr/>
        </p:nvSpPr>
        <p:spPr>
          <a:xfrm>
            <a:off x="5491105" y="5541864"/>
            <a:ext cx="2808327"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chemeClr val="accent1"/>
                </a:solidFill>
                <a:latin typeface="Avenir"/>
                <a:ea typeface="Avenir"/>
                <a:cs typeface="Avenir"/>
                <a:sym typeface="Avenir"/>
              </a:rPr>
              <a:t>Policy </a:t>
            </a:r>
            <a:br>
              <a:rPr lang="en-GB" sz="1800" b="1">
                <a:solidFill>
                  <a:schemeClr val="accent1"/>
                </a:solidFill>
                <a:latin typeface="Avenir"/>
                <a:ea typeface="Avenir"/>
                <a:cs typeface="Avenir"/>
                <a:sym typeface="Avenir"/>
              </a:rPr>
            </a:br>
            <a:r>
              <a:rPr lang="en-GB" sz="1800" b="1">
                <a:solidFill>
                  <a:schemeClr val="accent1"/>
                </a:solidFill>
                <a:latin typeface="Avenir"/>
                <a:ea typeface="Avenir"/>
                <a:cs typeface="Avenir"/>
                <a:sym typeface="Avenir"/>
              </a:rPr>
              <a:t>recommendations</a:t>
            </a:r>
            <a:endParaRPr/>
          </a:p>
        </p:txBody>
      </p:sp>
      <p:sp>
        <p:nvSpPr>
          <p:cNvPr id="90" name="Google Shape;90;p3"/>
          <p:cNvSpPr txBox="1"/>
          <p:nvPr/>
        </p:nvSpPr>
        <p:spPr>
          <a:xfrm>
            <a:off x="1335571" y="5538501"/>
            <a:ext cx="2640670"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1800" b="1">
                <a:solidFill>
                  <a:schemeClr val="accent1"/>
                </a:solidFill>
                <a:latin typeface="Avenir"/>
                <a:ea typeface="Avenir"/>
                <a:cs typeface="Avenir"/>
                <a:sym typeface="Avenir"/>
              </a:rPr>
              <a:t>A new </a:t>
            </a:r>
            <a:br>
              <a:rPr lang="en-GB" sz="1800" b="1">
                <a:solidFill>
                  <a:schemeClr val="accent1"/>
                </a:solidFill>
                <a:latin typeface="Avenir"/>
                <a:ea typeface="Avenir"/>
                <a:cs typeface="Avenir"/>
                <a:sym typeface="Avenir"/>
              </a:rPr>
            </a:br>
            <a:r>
              <a:rPr lang="en-GB" sz="1800" b="1">
                <a:solidFill>
                  <a:schemeClr val="accent1"/>
                </a:solidFill>
                <a:latin typeface="Avenir"/>
                <a:ea typeface="Avenir"/>
                <a:cs typeface="Avenir"/>
                <a:sym typeface="Avenir"/>
              </a:rPr>
              <a:t>research agenda</a:t>
            </a:r>
            <a:endParaRPr/>
          </a:p>
        </p:txBody>
      </p:sp>
      <p:pic>
        <p:nvPicPr>
          <p:cNvPr id="91" name="Google Shape;91;p3" descr="Appunti selezionati con riempimento a tinta unita"/>
          <p:cNvPicPr preferRelativeResize="0"/>
          <p:nvPr/>
        </p:nvPicPr>
        <p:blipFill rotWithShape="1">
          <a:blip r:embed="rId8">
            <a:alphaModFix/>
          </a:blip>
          <a:srcRect/>
          <a:stretch/>
        </p:blipFill>
        <p:spPr>
          <a:xfrm>
            <a:off x="6576799" y="4871873"/>
            <a:ext cx="636940" cy="636940"/>
          </a:xfrm>
          <a:prstGeom prst="rect">
            <a:avLst/>
          </a:prstGeom>
          <a:noFill/>
          <a:ln>
            <a:noFill/>
          </a:ln>
        </p:spPr>
      </p:pic>
      <p:pic>
        <p:nvPicPr>
          <p:cNvPr id="92" name="Google Shape;92;p3" descr="Consiglio di amministrazione con riempimento a tinta unita"/>
          <p:cNvPicPr preferRelativeResize="0"/>
          <p:nvPr/>
        </p:nvPicPr>
        <p:blipFill rotWithShape="1">
          <a:blip r:embed="rId9">
            <a:alphaModFix/>
          </a:blip>
          <a:srcRect/>
          <a:stretch/>
        </p:blipFill>
        <p:spPr>
          <a:xfrm>
            <a:off x="4561816" y="1809504"/>
            <a:ext cx="596827" cy="596827"/>
          </a:xfrm>
          <a:prstGeom prst="rect">
            <a:avLst/>
          </a:prstGeom>
          <a:noFill/>
          <a:ln>
            <a:noFill/>
          </a:ln>
        </p:spPr>
      </p:pic>
      <p:pic>
        <p:nvPicPr>
          <p:cNvPr id="93" name="Google Shape;93;p3" descr="Libri con riempimento a tinta unita"/>
          <p:cNvPicPr preferRelativeResize="0"/>
          <p:nvPr/>
        </p:nvPicPr>
        <p:blipFill rotWithShape="1">
          <a:blip r:embed="rId10">
            <a:alphaModFix/>
          </a:blip>
          <a:srcRect/>
          <a:stretch/>
        </p:blipFill>
        <p:spPr>
          <a:xfrm>
            <a:off x="2337436" y="4898254"/>
            <a:ext cx="636940" cy="636940"/>
          </a:xfrm>
          <a:prstGeom prst="rect">
            <a:avLst/>
          </a:prstGeom>
          <a:noFill/>
          <a:ln>
            <a:noFill/>
          </a:ln>
        </p:spPr>
      </p:pic>
      <p:pic>
        <p:nvPicPr>
          <p:cNvPr id="94" name="Google Shape;94;p3" descr="Megafono con riempimento a tinta unita"/>
          <p:cNvPicPr preferRelativeResize="0"/>
          <p:nvPr/>
        </p:nvPicPr>
        <p:blipFill rotWithShape="1">
          <a:blip r:embed="rId11">
            <a:alphaModFix/>
          </a:blip>
          <a:srcRect/>
          <a:stretch/>
        </p:blipFill>
        <p:spPr>
          <a:xfrm>
            <a:off x="4568824" y="4931710"/>
            <a:ext cx="561501" cy="561501"/>
          </a:xfrm>
          <a:prstGeom prst="rect">
            <a:avLst/>
          </a:prstGeom>
          <a:noFill/>
          <a:ln>
            <a:noFill/>
          </a:ln>
        </p:spPr>
      </p:pic>
      <p:cxnSp>
        <p:nvCxnSpPr>
          <p:cNvPr id="95" name="Google Shape;95;p3"/>
          <p:cNvCxnSpPr/>
          <p:nvPr/>
        </p:nvCxnSpPr>
        <p:spPr>
          <a:xfrm>
            <a:off x="0" y="3914775"/>
            <a:ext cx="12192000" cy="0"/>
          </a:xfrm>
          <a:prstGeom prst="straightConnector1">
            <a:avLst/>
          </a:prstGeom>
          <a:noFill/>
          <a:ln w="38100" cap="flat" cmpd="sng">
            <a:solidFill>
              <a:schemeClr val="lt1"/>
            </a:solidFill>
            <a:prstDash val="dash"/>
            <a:miter lim="800000"/>
            <a:headEnd type="none" w="sm" len="sm"/>
            <a:tailEnd type="none" w="sm" len="sm"/>
          </a:ln>
        </p:spPr>
      </p:cxn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7DCB7-1AF8-EB41-BB1B-1D2D164C1579}"/>
              </a:ext>
            </a:extLst>
          </p:cNvPr>
          <p:cNvSpPr>
            <a:spLocks noGrp="1"/>
          </p:cNvSpPr>
          <p:nvPr>
            <p:ph type="title"/>
          </p:nvPr>
        </p:nvSpPr>
        <p:spPr>
          <a:xfrm>
            <a:off x="1114097" y="365125"/>
            <a:ext cx="10710041" cy="1325563"/>
          </a:xfrm>
        </p:spPr>
        <p:txBody>
          <a:bodyPr>
            <a:noAutofit/>
          </a:bodyPr>
          <a:lstStyle/>
          <a:p>
            <a:pPr marL="25400"/>
            <a:r>
              <a:rPr lang="en-US" sz="3600"/>
              <a:t>“There is always a better story than the better story” </a:t>
            </a:r>
            <a:br>
              <a:rPr lang="en-US" sz="3600"/>
            </a:br>
            <a:r>
              <a:rPr lang="en-US" sz="3600"/>
              <a:t>Dina Georgis</a:t>
            </a:r>
          </a:p>
        </p:txBody>
      </p:sp>
      <p:sp>
        <p:nvSpPr>
          <p:cNvPr id="3" name="Text Placeholder 2">
            <a:extLst>
              <a:ext uri="{FF2B5EF4-FFF2-40B4-BE49-F238E27FC236}">
                <a16:creationId xmlns:a16="http://schemas.microsoft.com/office/drawing/2014/main" id="{031E1C61-11F9-8848-B642-F6C82A0A6C6E}"/>
              </a:ext>
            </a:extLst>
          </p:cNvPr>
          <p:cNvSpPr>
            <a:spLocks noGrp="1"/>
          </p:cNvSpPr>
          <p:nvPr>
            <p:ph type="body" idx="1"/>
          </p:nvPr>
        </p:nvSpPr>
        <p:spPr>
          <a:xfrm>
            <a:off x="3786870" y="1817387"/>
            <a:ext cx="7932164" cy="4945878"/>
          </a:xfrm>
        </p:spPr>
        <p:txBody>
          <a:bodyPr>
            <a:normAutofit fontScale="77500" lnSpcReduction="20000"/>
          </a:bodyPr>
          <a:lstStyle/>
          <a:p>
            <a:pPr marL="25400" indent="0">
              <a:lnSpc>
                <a:spcPct val="120000"/>
              </a:lnSpc>
              <a:buNone/>
            </a:pPr>
            <a:r>
              <a:rPr lang="en-US" sz="2800">
                <a:latin typeface="Calibri" panose="020F0502020204030204" pitchFamily="34" charset="0"/>
                <a:cs typeface="Calibri" panose="020F0502020204030204" pitchFamily="34" charset="0"/>
              </a:rPr>
              <a:t>Within RESISTIRE, we borrow Dina Georgis’ concept of the </a:t>
            </a:r>
            <a:r>
              <a:rPr lang="en-US" sz="2800">
                <a:solidFill>
                  <a:schemeClr val="accent1">
                    <a:lumMod val="75000"/>
                  </a:schemeClr>
                </a:solidFill>
                <a:latin typeface="Calibri" panose="020F0502020204030204" pitchFamily="34" charset="0"/>
                <a:cs typeface="Calibri" panose="020F0502020204030204" pitchFamily="34" charset="0"/>
              </a:rPr>
              <a:t>“better story” </a:t>
            </a:r>
            <a:r>
              <a:rPr lang="en-US" sz="2800">
                <a:latin typeface="Calibri" panose="020F0502020204030204" pitchFamily="34" charset="0"/>
                <a:cs typeface="Calibri" panose="020F0502020204030204" pitchFamily="34" charset="0"/>
              </a:rPr>
              <a:t>to highlight promising practices that contribute to moving forward towards greater equality in particular contexts. </a:t>
            </a:r>
          </a:p>
          <a:p>
            <a:pPr marL="25400" indent="0">
              <a:lnSpc>
                <a:spcPct val="120000"/>
              </a:lnSpc>
              <a:buNone/>
            </a:pPr>
            <a:r>
              <a:rPr lang="en-US" sz="2800">
                <a:latin typeface="Calibri" panose="020F0502020204030204" pitchFamily="34" charset="0"/>
                <a:cs typeface="Calibri" panose="020F0502020204030204" pitchFamily="34" charset="0"/>
              </a:rPr>
              <a:t>This is not a search for a “perfect fix for all” but an invitation to identify, highlight and learn from the better stories of policy and civic responses to the pandemic emerging from different contexts, as well as an invitation to imagine even better stories of responding to this crisis. </a:t>
            </a:r>
          </a:p>
          <a:p>
            <a:pPr marL="25400" indent="0">
              <a:lnSpc>
                <a:spcPct val="120000"/>
              </a:lnSpc>
              <a:buNone/>
            </a:pPr>
            <a:r>
              <a:rPr lang="en-US" sz="2800">
                <a:latin typeface="Calibri" panose="020F0502020204030204" pitchFamily="34" charset="0"/>
                <a:cs typeface="Calibri" panose="020F0502020204030204" pitchFamily="34" charset="0"/>
              </a:rPr>
              <a:t>How can a gender+ perspective help us explore, make visible and co-create more egalitarian, more inclusive policies, initiatives and practices? </a:t>
            </a:r>
          </a:p>
          <a:p>
            <a:pPr marL="25400" indent="0">
              <a:buNone/>
            </a:pPr>
            <a:br>
              <a:rPr lang="en-US" sz="2800">
                <a:latin typeface="Calibri" panose="020F0502020204030204" pitchFamily="34" charset="0"/>
                <a:cs typeface="Calibri" panose="020F0502020204030204" pitchFamily="34" charset="0"/>
              </a:rPr>
            </a:br>
            <a:endParaRPr lang="en-TR" sz="280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B33B3526-6C76-A248-9F69-A4F016A79DD5}"/>
              </a:ext>
            </a:extLst>
          </p:cNvPr>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t>30</a:t>
            </a:fld>
            <a:endParaRPr lang="en-GB"/>
          </a:p>
        </p:txBody>
      </p:sp>
      <p:pic>
        <p:nvPicPr>
          <p:cNvPr id="6" name="Picture 5">
            <a:extLst>
              <a:ext uri="{FF2B5EF4-FFF2-40B4-BE49-F238E27FC236}">
                <a16:creationId xmlns:a16="http://schemas.microsoft.com/office/drawing/2014/main" id="{D25CA622-0AB6-5D46-97D5-C621BB2229FB}"/>
              </a:ext>
            </a:extLst>
          </p:cNvPr>
          <p:cNvPicPr>
            <a:picLocks noChangeAspect="1"/>
          </p:cNvPicPr>
          <p:nvPr/>
        </p:nvPicPr>
        <p:blipFill>
          <a:blip r:embed="rId2"/>
          <a:stretch>
            <a:fillRect/>
          </a:stretch>
        </p:blipFill>
        <p:spPr>
          <a:xfrm>
            <a:off x="1029269" y="1990396"/>
            <a:ext cx="2540876" cy="3811314"/>
          </a:xfrm>
          <a:prstGeom prst="rect">
            <a:avLst/>
          </a:prstGeom>
        </p:spPr>
      </p:pic>
    </p:spTree>
    <p:extLst>
      <p:ext uri="{BB962C8B-B14F-4D97-AF65-F5344CB8AC3E}">
        <p14:creationId xmlns:p14="http://schemas.microsoft.com/office/powerpoint/2010/main" val="26681347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EF7850"/>
        </a:solidFill>
        <a:effectLst/>
      </p:bgPr>
    </p:bg>
    <p:spTree>
      <p:nvGrpSpPr>
        <p:cNvPr id="1" name="Shape 222"/>
        <p:cNvGrpSpPr/>
        <p:nvPr/>
      </p:nvGrpSpPr>
      <p:grpSpPr>
        <a:xfrm>
          <a:off x="0" y="0"/>
          <a:ext cx="0" cy="0"/>
          <a:chOff x="0" y="0"/>
          <a:chExt cx="0" cy="0"/>
        </a:xfrm>
      </p:grpSpPr>
      <p:sp>
        <p:nvSpPr>
          <p:cNvPr id="223" name="Google Shape;223;p10"/>
          <p:cNvSpPr txBox="1">
            <a:spLocks noGrp="1"/>
          </p:cNvSpPr>
          <p:nvPr>
            <p:ph type="ctrTitle"/>
          </p:nvPr>
        </p:nvSpPr>
        <p:spPr>
          <a:xfrm>
            <a:off x="1524000" y="724797"/>
            <a:ext cx="9144000" cy="2387600"/>
          </a:xfrm>
          <a:prstGeom prst="rect">
            <a:avLst/>
          </a:prstGeom>
          <a:noFill/>
          <a:ln>
            <a:noFill/>
          </a:ln>
        </p:spPr>
        <p:txBody>
          <a:bodyPr spcFirstLastPara="1" wrap="square" lIns="91425" tIns="45700" rIns="91425" bIns="45700" anchor="b" anchorCtr="0">
            <a:normAutofit/>
          </a:bodyPr>
          <a:lstStyle/>
          <a:p>
            <a:pPr marL="0" lvl="0" indent="0" algn="ctr" rtl="0">
              <a:lnSpc>
                <a:spcPct val="90000"/>
              </a:lnSpc>
              <a:spcBef>
                <a:spcPts val="0"/>
              </a:spcBef>
              <a:spcAft>
                <a:spcPts val="0"/>
              </a:spcAft>
              <a:buClr>
                <a:schemeClr val="lt1"/>
              </a:buClr>
              <a:buSzPts val="6000"/>
              <a:buFont typeface="Calibri"/>
              <a:buNone/>
            </a:pPr>
            <a:r>
              <a:rPr lang="en-GB">
                <a:latin typeface="Calibri"/>
                <a:ea typeface="Calibri"/>
                <a:cs typeface="Calibri"/>
                <a:sym typeface="Calibri"/>
              </a:rPr>
              <a:t>Thank you!</a:t>
            </a:r>
            <a:endParaRPr/>
          </a:p>
        </p:txBody>
      </p:sp>
      <p:sp>
        <p:nvSpPr>
          <p:cNvPr id="224" name="Google Shape;224;p10"/>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chemeClr val="lt1"/>
              </a:buClr>
              <a:buSzPts val="2400"/>
              <a:buNone/>
            </a:pPr>
            <a:r>
              <a:rPr lang="en-GB" b="1">
                <a:solidFill>
                  <a:schemeClr val="lt1"/>
                </a:solidFill>
                <a:latin typeface="Calibri"/>
                <a:ea typeface="Calibri"/>
                <a:cs typeface="Calibri"/>
                <a:sym typeface="Calibri"/>
              </a:rPr>
              <a:t>https://resistire-project.eu</a:t>
            </a:r>
            <a:endParaRPr/>
          </a:p>
          <a:p>
            <a:pPr marL="0" lvl="0" indent="0" algn="ctr" rtl="0">
              <a:lnSpc>
                <a:spcPct val="90000"/>
              </a:lnSpc>
              <a:spcBef>
                <a:spcPts val="1000"/>
              </a:spcBef>
              <a:spcAft>
                <a:spcPts val="0"/>
              </a:spcAft>
              <a:buClr>
                <a:schemeClr val="lt1"/>
              </a:buClr>
              <a:buSzPts val="2400"/>
              <a:buNone/>
            </a:pPr>
            <a:r>
              <a:rPr lang="en-GB" b="1">
                <a:solidFill>
                  <a:schemeClr val="lt1"/>
                </a:solidFill>
                <a:latin typeface="Calibri"/>
                <a:ea typeface="Calibri"/>
                <a:cs typeface="Calibri"/>
                <a:sym typeface="Calibri"/>
              </a:rPr>
              <a:t> Twitter: @resistire_eu</a:t>
            </a:r>
            <a:endParaRPr/>
          </a:p>
          <a:p>
            <a:pPr marL="0" lvl="0" indent="0" algn="ctr" rtl="0">
              <a:lnSpc>
                <a:spcPct val="90000"/>
              </a:lnSpc>
              <a:spcBef>
                <a:spcPts val="1000"/>
              </a:spcBef>
              <a:spcAft>
                <a:spcPts val="0"/>
              </a:spcAft>
              <a:buClr>
                <a:schemeClr val="lt1"/>
              </a:buClr>
              <a:buSzPts val="2400"/>
              <a:buNone/>
            </a:pPr>
            <a:r>
              <a:rPr lang="en-GB" b="1">
                <a:solidFill>
                  <a:schemeClr val="lt1"/>
                </a:solidFill>
                <a:latin typeface="Calibri"/>
                <a:ea typeface="Calibri"/>
                <a:cs typeface="Calibri"/>
                <a:sym typeface="Calibri"/>
              </a:rPr>
              <a:t>LinkedIn: Resistiré</a:t>
            </a:r>
            <a:endParaRPr b="1">
              <a:solidFill>
                <a:schemeClr val="lt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9"/>
        <p:cNvGrpSpPr/>
        <p:nvPr/>
      </p:nvGrpSpPr>
      <p:grpSpPr>
        <a:xfrm>
          <a:off x="0" y="0"/>
          <a:ext cx="0" cy="0"/>
          <a:chOff x="0" y="0"/>
          <a:chExt cx="0" cy="0"/>
        </a:xfrm>
      </p:grpSpPr>
      <p:sp>
        <p:nvSpPr>
          <p:cNvPr id="100" name="Google Shape;100;p4"/>
          <p:cNvSpPr txBox="1">
            <a:spLocks noGrp="1"/>
          </p:cNvSpPr>
          <p:nvPr>
            <p:ph type="title"/>
          </p:nvPr>
        </p:nvSpPr>
        <p:spPr>
          <a:xfrm>
            <a:off x="2056126" y="365125"/>
            <a:ext cx="9139177"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800"/>
              <a:buFont typeface="Calibri"/>
              <a:buNone/>
            </a:pPr>
            <a:r>
              <a:rPr lang="en-GB" sz="4800" dirty="0">
                <a:latin typeface="Calibri"/>
                <a:ea typeface="Calibri"/>
                <a:cs typeface="Calibri"/>
                <a:sym typeface="Calibri"/>
              </a:rPr>
              <a:t>Consortium</a:t>
            </a:r>
            <a:endParaRPr dirty="0"/>
          </a:p>
        </p:txBody>
      </p:sp>
      <p:sp>
        <p:nvSpPr>
          <p:cNvPr id="102" name="Google Shape;102;p4"/>
          <p:cNvSpPr txBox="1"/>
          <p:nvPr/>
        </p:nvSpPr>
        <p:spPr>
          <a:xfrm>
            <a:off x="749391" y="6157540"/>
            <a:ext cx="222159" cy="276999"/>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rgbClr val="3F3F3F"/>
                </a:solidFill>
                <a:latin typeface="Avenir"/>
                <a:ea typeface="Avenir"/>
                <a:cs typeface="Avenir"/>
                <a:sym typeface="Avenir"/>
              </a:rPr>
              <a:t>|</a:t>
            </a:r>
            <a:endParaRPr/>
          </a:p>
        </p:txBody>
      </p:sp>
      <p:sp>
        <p:nvSpPr>
          <p:cNvPr id="103" name="Google Shape;103;p4"/>
          <p:cNvSpPr txBox="1">
            <a:spLocks noGrp="1"/>
          </p:cNvSpPr>
          <p:nvPr>
            <p:ph type="sldNum" idx="12"/>
          </p:nvPr>
        </p:nvSpPr>
        <p:spPr>
          <a:xfrm>
            <a:off x="323850" y="6141080"/>
            <a:ext cx="488693" cy="30992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latin typeface="Avenir"/>
                <a:ea typeface="Avenir"/>
                <a:cs typeface="Avenir"/>
                <a:sym typeface="Avenir"/>
              </a:rPr>
              <a:t>4</a:t>
            </a:fld>
            <a:endParaRPr>
              <a:latin typeface="Avenir"/>
              <a:ea typeface="Avenir"/>
              <a:cs typeface="Avenir"/>
              <a:sym typeface="Avenir"/>
            </a:endParaRPr>
          </a:p>
        </p:txBody>
      </p:sp>
      <p:pic>
        <p:nvPicPr>
          <p:cNvPr id="104" name="Google Shape;104;p4"/>
          <p:cNvPicPr preferRelativeResize="0"/>
          <p:nvPr/>
        </p:nvPicPr>
        <p:blipFill rotWithShape="1">
          <a:blip r:embed="rId3">
            <a:alphaModFix/>
          </a:blip>
          <a:srcRect/>
          <a:stretch/>
        </p:blipFill>
        <p:spPr>
          <a:xfrm>
            <a:off x="1719018" y="1940115"/>
            <a:ext cx="1218440" cy="773759"/>
          </a:xfrm>
          <a:prstGeom prst="rect">
            <a:avLst/>
          </a:prstGeom>
          <a:noFill/>
          <a:ln>
            <a:noFill/>
          </a:ln>
        </p:spPr>
      </p:pic>
      <p:pic>
        <p:nvPicPr>
          <p:cNvPr id="105" name="Google Shape;105;p4"/>
          <p:cNvPicPr preferRelativeResize="0"/>
          <p:nvPr/>
        </p:nvPicPr>
        <p:blipFill rotWithShape="1">
          <a:blip r:embed="rId4">
            <a:alphaModFix/>
          </a:blip>
          <a:srcRect/>
          <a:stretch/>
        </p:blipFill>
        <p:spPr>
          <a:xfrm>
            <a:off x="5827010" y="1814538"/>
            <a:ext cx="1666320" cy="838816"/>
          </a:xfrm>
          <a:prstGeom prst="rect">
            <a:avLst/>
          </a:prstGeom>
          <a:noFill/>
          <a:ln>
            <a:noFill/>
          </a:ln>
        </p:spPr>
      </p:pic>
      <p:pic>
        <p:nvPicPr>
          <p:cNvPr id="106" name="Google Shape;106;p4" descr="Immagine che contiene testo&#10;&#10;Descrizione generata automaticamente"/>
          <p:cNvPicPr preferRelativeResize="0"/>
          <p:nvPr/>
        </p:nvPicPr>
        <p:blipFill rotWithShape="1">
          <a:blip r:embed="rId5">
            <a:alphaModFix/>
          </a:blip>
          <a:srcRect/>
          <a:stretch/>
        </p:blipFill>
        <p:spPr>
          <a:xfrm>
            <a:off x="2493604" y="3368845"/>
            <a:ext cx="1340942" cy="544925"/>
          </a:xfrm>
          <a:prstGeom prst="rect">
            <a:avLst/>
          </a:prstGeom>
          <a:noFill/>
          <a:ln>
            <a:noFill/>
          </a:ln>
        </p:spPr>
      </p:pic>
      <p:pic>
        <p:nvPicPr>
          <p:cNvPr id="107" name="Google Shape;107;p4"/>
          <p:cNvPicPr preferRelativeResize="0"/>
          <p:nvPr/>
        </p:nvPicPr>
        <p:blipFill rotWithShape="1">
          <a:blip r:embed="rId6">
            <a:alphaModFix/>
          </a:blip>
          <a:srcRect/>
          <a:stretch/>
        </p:blipFill>
        <p:spPr>
          <a:xfrm>
            <a:off x="2164250" y="4807746"/>
            <a:ext cx="1837734" cy="1069505"/>
          </a:xfrm>
          <a:prstGeom prst="rect">
            <a:avLst/>
          </a:prstGeom>
          <a:noFill/>
          <a:ln>
            <a:noFill/>
          </a:ln>
        </p:spPr>
      </p:pic>
      <p:pic>
        <p:nvPicPr>
          <p:cNvPr id="108" name="Google Shape;108;p4"/>
          <p:cNvPicPr preferRelativeResize="0"/>
          <p:nvPr/>
        </p:nvPicPr>
        <p:blipFill rotWithShape="1">
          <a:blip r:embed="rId7">
            <a:alphaModFix/>
          </a:blip>
          <a:srcRect/>
          <a:stretch/>
        </p:blipFill>
        <p:spPr>
          <a:xfrm>
            <a:off x="4902024" y="4715836"/>
            <a:ext cx="1837734" cy="1161415"/>
          </a:xfrm>
          <a:prstGeom prst="rect">
            <a:avLst/>
          </a:prstGeom>
          <a:noFill/>
          <a:ln>
            <a:noFill/>
          </a:ln>
        </p:spPr>
      </p:pic>
      <p:pic>
        <p:nvPicPr>
          <p:cNvPr id="109" name="Google Shape;109;p4"/>
          <p:cNvPicPr preferRelativeResize="0"/>
          <p:nvPr/>
        </p:nvPicPr>
        <p:blipFill rotWithShape="1">
          <a:blip r:embed="rId8">
            <a:alphaModFix/>
          </a:blip>
          <a:srcRect/>
          <a:stretch/>
        </p:blipFill>
        <p:spPr>
          <a:xfrm>
            <a:off x="3712896" y="1744951"/>
            <a:ext cx="1476621" cy="908403"/>
          </a:xfrm>
          <a:prstGeom prst="rect">
            <a:avLst/>
          </a:prstGeom>
          <a:noFill/>
          <a:ln>
            <a:noFill/>
          </a:ln>
        </p:spPr>
      </p:pic>
      <p:pic>
        <p:nvPicPr>
          <p:cNvPr id="110" name="Google Shape;110;p4" descr="Immagine che contiene testo&#10;&#10;Descrizione generata automaticamente"/>
          <p:cNvPicPr preferRelativeResize="0"/>
          <p:nvPr/>
        </p:nvPicPr>
        <p:blipFill rotWithShape="1">
          <a:blip r:embed="rId9">
            <a:alphaModFix/>
          </a:blip>
          <a:srcRect/>
          <a:stretch/>
        </p:blipFill>
        <p:spPr>
          <a:xfrm>
            <a:off x="5313021" y="3269799"/>
            <a:ext cx="1907654" cy="743015"/>
          </a:xfrm>
          <a:prstGeom prst="rect">
            <a:avLst/>
          </a:prstGeom>
          <a:noFill/>
          <a:ln>
            <a:noFill/>
          </a:ln>
        </p:spPr>
      </p:pic>
      <p:pic>
        <p:nvPicPr>
          <p:cNvPr id="111" name="Google Shape;111;p4" descr="Immagine che contiene testo&#10;&#10;Descrizione generata automaticamente"/>
          <p:cNvPicPr preferRelativeResize="0"/>
          <p:nvPr/>
        </p:nvPicPr>
        <p:blipFill rotWithShape="1">
          <a:blip r:embed="rId10">
            <a:alphaModFix/>
          </a:blip>
          <a:srcRect/>
          <a:stretch/>
        </p:blipFill>
        <p:spPr>
          <a:xfrm>
            <a:off x="8615608" y="1850745"/>
            <a:ext cx="1857375" cy="952500"/>
          </a:xfrm>
          <a:prstGeom prst="rect">
            <a:avLst/>
          </a:prstGeom>
          <a:noFill/>
          <a:ln>
            <a:noFill/>
          </a:ln>
        </p:spPr>
      </p:pic>
      <p:pic>
        <p:nvPicPr>
          <p:cNvPr id="112" name="Google Shape;112;p4" descr="Immagine che contiene testo&#10;&#10;Descrizione generata automaticamente"/>
          <p:cNvPicPr preferRelativeResize="0"/>
          <p:nvPr/>
        </p:nvPicPr>
        <p:blipFill rotWithShape="1">
          <a:blip r:embed="rId11">
            <a:alphaModFix/>
          </a:blip>
          <a:srcRect/>
          <a:stretch/>
        </p:blipFill>
        <p:spPr>
          <a:xfrm>
            <a:off x="7778815" y="4807746"/>
            <a:ext cx="2481466" cy="1069505"/>
          </a:xfrm>
          <a:prstGeom prst="rect">
            <a:avLst/>
          </a:prstGeom>
          <a:noFill/>
          <a:ln>
            <a:noFill/>
          </a:ln>
        </p:spPr>
      </p:pic>
      <p:pic>
        <p:nvPicPr>
          <p:cNvPr id="113" name="Google Shape;113;p4"/>
          <p:cNvPicPr preferRelativeResize="0"/>
          <p:nvPr/>
        </p:nvPicPr>
        <p:blipFill rotWithShape="1">
          <a:blip r:embed="rId12">
            <a:alphaModFix/>
          </a:blip>
          <a:srcRect/>
          <a:stretch/>
        </p:blipFill>
        <p:spPr>
          <a:xfrm>
            <a:off x="8585979" y="3107572"/>
            <a:ext cx="1887003" cy="905242"/>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6"/>
        <p:cNvGrpSpPr/>
        <p:nvPr/>
      </p:nvGrpSpPr>
      <p:grpSpPr>
        <a:xfrm>
          <a:off x="0" y="0"/>
          <a:ext cx="0" cy="0"/>
          <a:chOff x="0" y="0"/>
          <a:chExt cx="0" cy="0"/>
        </a:xfrm>
      </p:grpSpPr>
      <p:sp>
        <p:nvSpPr>
          <p:cNvPr id="177" name="Google Shape;177;g10e8baa4dac_0_48"/>
          <p:cNvSpPr txBox="1">
            <a:spLocks noGrp="1"/>
          </p:cNvSpPr>
          <p:nvPr>
            <p:ph type="title"/>
          </p:nvPr>
        </p:nvSpPr>
        <p:spPr>
          <a:xfrm>
            <a:off x="1378099" y="358625"/>
            <a:ext cx="10183800" cy="1344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320"/>
              <a:buFont typeface="Calibri"/>
              <a:buNone/>
            </a:pPr>
            <a:r>
              <a:rPr lang="en-GB" sz="4000" dirty="0">
                <a:solidFill>
                  <a:schemeClr val="accent1"/>
                </a:solidFill>
                <a:latin typeface="Calibri"/>
                <a:ea typeface="Calibri"/>
                <a:cs typeface="Calibri"/>
                <a:sym typeface="Calibri"/>
              </a:rPr>
              <a:t>RESISTIRÉ Project Methodology</a:t>
            </a:r>
            <a:endParaRPr sz="3659" dirty="0"/>
          </a:p>
        </p:txBody>
      </p:sp>
      <p:sp>
        <p:nvSpPr>
          <p:cNvPr id="178" name="Google Shape;178;g10e8baa4dac_0_48"/>
          <p:cNvSpPr/>
          <p:nvPr/>
        </p:nvSpPr>
        <p:spPr>
          <a:xfrm>
            <a:off x="5857461" y="1825626"/>
            <a:ext cx="5247900" cy="3369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79" name="Google Shape;179;g10e8baa4dac_0_48"/>
          <p:cNvSpPr txBox="1">
            <a:spLocks noGrp="1"/>
          </p:cNvSpPr>
          <p:nvPr>
            <p:ph type="sldNum" idx="12"/>
          </p:nvPr>
        </p:nvSpPr>
        <p:spPr>
          <a:xfrm>
            <a:off x="323850" y="6141080"/>
            <a:ext cx="488700" cy="3099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GB">
                <a:latin typeface="Avenir"/>
                <a:ea typeface="Avenir"/>
                <a:cs typeface="Avenir"/>
                <a:sym typeface="Avenir"/>
              </a:rPr>
              <a:t>5</a:t>
            </a:fld>
            <a:endParaRPr>
              <a:latin typeface="Avenir"/>
              <a:ea typeface="Avenir"/>
              <a:cs typeface="Avenir"/>
              <a:sym typeface="Avenir"/>
            </a:endParaRPr>
          </a:p>
        </p:txBody>
      </p:sp>
      <p:sp>
        <p:nvSpPr>
          <p:cNvPr id="180" name="Google Shape;180;g10e8baa4dac_0_48"/>
          <p:cNvSpPr txBox="1"/>
          <p:nvPr/>
        </p:nvSpPr>
        <p:spPr>
          <a:xfrm>
            <a:off x="749391" y="6157540"/>
            <a:ext cx="222300" cy="2769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GB" sz="1200">
                <a:solidFill>
                  <a:srgbClr val="3F3F3F"/>
                </a:solidFill>
                <a:latin typeface="Avenir"/>
                <a:ea typeface="Avenir"/>
                <a:cs typeface="Avenir"/>
                <a:sym typeface="Avenir"/>
              </a:rPr>
              <a:t>|</a:t>
            </a:r>
            <a:endParaRPr/>
          </a:p>
        </p:txBody>
      </p:sp>
      <p:sp>
        <p:nvSpPr>
          <p:cNvPr id="181" name="Google Shape;181;g10e8baa4dac_0_48"/>
          <p:cNvSpPr txBox="1"/>
          <p:nvPr/>
        </p:nvSpPr>
        <p:spPr>
          <a:xfrm>
            <a:off x="1304000" y="1503175"/>
            <a:ext cx="10097400" cy="42480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endParaRPr lang="en-US" sz="2000" b="1" dirty="0">
              <a:solidFill>
                <a:srgbClr val="EF7850"/>
              </a:solidFill>
              <a:latin typeface="Calibri" panose="020F0502020204030204" pitchFamily="34" charset="0"/>
              <a:ea typeface="Avenir"/>
              <a:cs typeface="Calibri" panose="020F0502020204030204" pitchFamily="34" charset="0"/>
              <a:sym typeface="Avenir"/>
            </a:endParaRPr>
          </a:p>
          <a:p>
            <a:pPr marL="457200" marR="0" lvl="0" indent="0" algn="l" rtl="0">
              <a:spcBef>
                <a:spcPts val="1200"/>
              </a:spcBef>
              <a:spcAft>
                <a:spcPts val="0"/>
              </a:spcAft>
              <a:buNone/>
            </a:pPr>
            <a:endParaRPr lang="en-US" sz="2000" b="1" dirty="0">
              <a:solidFill>
                <a:srgbClr val="EF7850"/>
              </a:solidFill>
              <a:latin typeface="Calibri" panose="020F0502020204030204" pitchFamily="34" charset="0"/>
              <a:ea typeface="Avenir"/>
              <a:cs typeface="Calibri" panose="020F0502020204030204" pitchFamily="34" charset="0"/>
              <a:sym typeface="Avenir"/>
            </a:endParaRPr>
          </a:p>
          <a:p>
            <a:pPr marL="457200" marR="0" lvl="0" indent="0" algn="l" rtl="0">
              <a:spcBef>
                <a:spcPts val="0"/>
              </a:spcBef>
              <a:spcAft>
                <a:spcPts val="0"/>
              </a:spcAft>
              <a:buNone/>
            </a:pPr>
            <a:endParaRPr lang="en-US" dirty="0">
              <a:latin typeface="Calibri" panose="020F0502020204030204" pitchFamily="34" charset="0"/>
              <a:cs typeface="Calibri" panose="020F0502020204030204" pitchFamily="34" charset="0"/>
            </a:endParaRPr>
          </a:p>
        </p:txBody>
      </p:sp>
      <p:pic>
        <p:nvPicPr>
          <p:cNvPr id="3" name="Picture 2" descr="Diagram&#10;&#10;Description automatically generated">
            <a:extLst>
              <a:ext uri="{FF2B5EF4-FFF2-40B4-BE49-F238E27FC236}">
                <a16:creationId xmlns:a16="http://schemas.microsoft.com/office/drawing/2014/main" id="{0BBE9C35-9912-415E-8057-625974E7916A}"/>
              </a:ext>
            </a:extLst>
          </p:cNvPr>
          <p:cNvPicPr>
            <a:picLocks noChangeAspect="1"/>
          </p:cNvPicPr>
          <p:nvPr/>
        </p:nvPicPr>
        <p:blipFill>
          <a:blip r:embed="rId3"/>
          <a:stretch>
            <a:fillRect/>
          </a:stretch>
        </p:blipFill>
        <p:spPr>
          <a:xfrm>
            <a:off x="2033933" y="1210379"/>
            <a:ext cx="8124134" cy="4833591"/>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6"/>
        <p:cNvGrpSpPr/>
        <p:nvPr/>
      </p:nvGrpSpPr>
      <p:grpSpPr>
        <a:xfrm>
          <a:off x="0" y="0"/>
          <a:ext cx="0" cy="0"/>
          <a:chOff x="0" y="0"/>
          <a:chExt cx="0" cy="0"/>
        </a:xfrm>
      </p:grpSpPr>
      <p:sp>
        <p:nvSpPr>
          <p:cNvPr id="177" name="Google Shape;177;g10e8baa4dac_0_48"/>
          <p:cNvSpPr txBox="1">
            <a:spLocks noGrp="1"/>
          </p:cNvSpPr>
          <p:nvPr>
            <p:ph type="title"/>
          </p:nvPr>
        </p:nvSpPr>
        <p:spPr>
          <a:xfrm>
            <a:off x="1378099" y="358625"/>
            <a:ext cx="10183800" cy="1344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320"/>
              <a:buFont typeface="Calibri"/>
              <a:buNone/>
            </a:pPr>
            <a:r>
              <a:rPr kumimoji="0" lang="en-US" sz="4000" b="1" i="0" u="none" strike="noStrike" kern="1200" cap="none" spc="0" normalizeH="0" baseline="0" noProof="0" dirty="0">
                <a:ln>
                  <a:noFill/>
                </a:ln>
                <a:solidFill>
                  <a:srgbClr val="582B73"/>
                </a:solidFill>
                <a:effectLst/>
                <a:uLnTx/>
                <a:uFillTx/>
                <a:latin typeface="Calibri" panose="020F0502020204030204"/>
                <a:ea typeface="+mj-ea"/>
                <a:cs typeface="Baloo 2" panose="03080502040302020200" pitchFamily="66" charset="77"/>
              </a:rPr>
              <a:t>COVID-19, gender and inequalities: international evidence </a:t>
            </a:r>
            <a:endParaRPr sz="4000" dirty="0"/>
          </a:p>
        </p:txBody>
      </p:sp>
      <p:sp>
        <p:nvSpPr>
          <p:cNvPr id="178" name="Google Shape;178;g10e8baa4dac_0_48"/>
          <p:cNvSpPr/>
          <p:nvPr/>
        </p:nvSpPr>
        <p:spPr>
          <a:xfrm>
            <a:off x="5857461" y="1825626"/>
            <a:ext cx="5247900" cy="3369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79" name="Google Shape;179;g10e8baa4dac_0_48"/>
          <p:cNvSpPr txBox="1">
            <a:spLocks noGrp="1"/>
          </p:cNvSpPr>
          <p:nvPr>
            <p:ph type="sldNum" idx="12"/>
          </p:nvPr>
        </p:nvSpPr>
        <p:spPr>
          <a:xfrm>
            <a:off x="323850" y="6141080"/>
            <a:ext cx="488700" cy="3099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a:ln>
                  <a:noFill/>
                </a:ln>
                <a:solidFill>
                  <a:srgbClr val="3F3F3F"/>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sz="1200" b="0" i="0" u="none" strike="noStrike" kern="0" cap="none" spc="0" normalizeH="0" baseline="0" noProof="0">
              <a:ln>
                <a:noFill/>
              </a:ln>
              <a:solidFill>
                <a:srgbClr val="3F3F3F"/>
              </a:solidFill>
              <a:effectLst/>
              <a:uLnTx/>
              <a:uFillTx/>
              <a:latin typeface="Avenir"/>
              <a:ea typeface="Avenir"/>
              <a:cs typeface="Avenir"/>
              <a:sym typeface="Avenir"/>
            </a:endParaRPr>
          </a:p>
        </p:txBody>
      </p:sp>
      <p:sp>
        <p:nvSpPr>
          <p:cNvPr id="180" name="Google Shape;180;g10e8baa4dac_0_48"/>
          <p:cNvSpPr txBox="1"/>
          <p:nvPr/>
        </p:nvSpPr>
        <p:spPr>
          <a:xfrm>
            <a:off x="749391" y="6157540"/>
            <a:ext cx="222300" cy="2769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a:ln>
                  <a:noFill/>
                </a:ln>
                <a:solidFill>
                  <a:srgbClr val="3F3F3F"/>
                </a:solidFill>
                <a:effectLst/>
                <a:uLnTx/>
                <a:uFillTx/>
                <a:latin typeface="Avenir"/>
                <a:ea typeface="Avenir"/>
                <a:cs typeface="Avenir"/>
                <a:sym typeface="Avenir"/>
              </a:rPr>
              <a: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181;g10e8baa4dac_0_48"/>
          <p:cNvSpPr txBox="1"/>
          <p:nvPr/>
        </p:nvSpPr>
        <p:spPr>
          <a:xfrm>
            <a:off x="1304000" y="1503175"/>
            <a:ext cx="10097400" cy="4088258"/>
          </a:xfrm>
          <a:prstGeom prst="rect">
            <a:avLst/>
          </a:prstGeom>
          <a:noFill/>
          <a:ln>
            <a:noFill/>
          </a:ln>
        </p:spPr>
        <p:txBody>
          <a:bodyPr spcFirstLastPara="1" wrap="square" lIns="91425" tIns="45700" rIns="91425" bIns="45700" anchor="t" anchorCtr="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Blip>
                <a:blip r:embed="rId3"/>
              </a:buBlip>
              <a:tabLst/>
              <a:defRPr/>
            </a:pPr>
            <a:r>
              <a:rPr kumimoji="0" lang="en-US" sz="2000" b="1" i="0" u="none" strike="noStrike" kern="1200" cap="none" spc="0" normalizeH="0" baseline="0" noProof="0" dirty="0">
                <a:ln>
                  <a:noFill/>
                </a:ln>
                <a:solidFill>
                  <a:srgbClr val="EF7850"/>
                </a:solidFill>
                <a:effectLst/>
                <a:uLnTx/>
                <a:uFillTx/>
                <a:latin typeface="Calibri" panose="020F0502020204030204"/>
                <a:ea typeface="+mn-ea"/>
                <a:cs typeface="Baloo 2" panose="03080502040302020200" pitchFamily="66" charset="77"/>
              </a:rPr>
              <a:t>COVID-19, WOMEN AND WORK</a:t>
            </a: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Avenir Black" panose="02000503020000020003" pitchFamily="2" charset="0"/>
                <a:ea typeface="+mn-ea"/>
                <a:cs typeface="+mn-cs"/>
              </a:rPr>
              <a:t>Gender as an important theme in the discussion: ‘</a:t>
            </a:r>
            <a:r>
              <a:rPr kumimoji="0" lang="en-US" sz="1800" b="0" i="0" u="none" strike="noStrike" kern="1200" cap="none" spc="0" normalizeH="0" baseline="0" noProof="0" dirty="0" err="1">
                <a:ln>
                  <a:noFill/>
                </a:ln>
                <a:solidFill>
                  <a:schemeClr val="tx1"/>
                </a:solidFill>
                <a:effectLst/>
                <a:uLnTx/>
                <a:uFillTx/>
                <a:latin typeface="Avenir Black" panose="02000503020000020003" pitchFamily="2" charset="0"/>
                <a:ea typeface="+mn-ea"/>
                <a:cs typeface="+mn-cs"/>
              </a:rPr>
              <a:t>shecession</a:t>
            </a:r>
            <a:r>
              <a:rPr kumimoji="0" lang="en-US" sz="1800" b="0" i="0" u="none" strike="noStrike" kern="1200" cap="none" spc="0" normalizeH="0" baseline="0" noProof="0" dirty="0">
                <a:ln>
                  <a:noFill/>
                </a:ln>
                <a:solidFill>
                  <a:schemeClr val="tx1"/>
                </a:solidFill>
                <a:effectLst/>
                <a:uLnTx/>
                <a:uFillTx/>
                <a:latin typeface="Avenir Black" panose="02000503020000020003" pitchFamily="2" charset="0"/>
                <a:ea typeface="+mn-ea"/>
                <a:cs typeface="+mn-cs"/>
              </a:rPr>
              <a:t>’ (Henderson, 2020), ‘pink recession’ (Matthewman and </a:t>
            </a:r>
            <a:r>
              <a:rPr kumimoji="0" lang="en-US" sz="1800" b="0" i="0" u="none" strike="noStrike" kern="1200" cap="none" spc="0" normalizeH="0" baseline="0" noProof="0" dirty="0" err="1">
                <a:ln>
                  <a:noFill/>
                </a:ln>
                <a:solidFill>
                  <a:schemeClr val="tx1"/>
                </a:solidFill>
                <a:effectLst/>
                <a:uLnTx/>
                <a:uFillTx/>
                <a:latin typeface="Avenir Black" panose="02000503020000020003" pitchFamily="2" charset="0"/>
                <a:ea typeface="+mn-ea"/>
                <a:cs typeface="+mn-cs"/>
              </a:rPr>
              <a:t>Huppatz</a:t>
            </a:r>
            <a:r>
              <a:rPr kumimoji="0" lang="en-US" sz="1800" b="0" i="0" u="none" strike="noStrike" kern="1200" cap="none" spc="0" normalizeH="0" baseline="0" noProof="0" dirty="0">
                <a:ln>
                  <a:noFill/>
                </a:ln>
                <a:solidFill>
                  <a:schemeClr val="tx1"/>
                </a:solidFill>
                <a:effectLst/>
                <a:uLnTx/>
                <a:uFillTx/>
                <a:latin typeface="Avenir Black" panose="02000503020000020003" pitchFamily="2" charset="0"/>
                <a:ea typeface="+mn-ea"/>
                <a:cs typeface="+mn-cs"/>
              </a:rPr>
              <a:t>, 2020)</a:t>
            </a: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Avenir Black" panose="02000503020000020003" pitchFamily="2" charset="0"/>
                <a:ea typeface="+mn-ea"/>
                <a:cs typeface="+mn-cs"/>
              </a:rPr>
              <a:t>Female employment affected immediately =&gt; essential work sectors and sectors impacted by public health measures (Alon et al, 2020; ILO, 2020)</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Blip>
                <a:blip r:embed="rId3"/>
              </a:buBlip>
              <a:tabLst/>
              <a:defRPr/>
            </a:pPr>
            <a:r>
              <a:rPr kumimoji="0" lang="en-US" sz="2000" b="1" i="0" u="none" strike="noStrike" kern="1200" cap="none" spc="0" normalizeH="0" baseline="0" noProof="0" dirty="0">
                <a:ln>
                  <a:noFill/>
                </a:ln>
                <a:solidFill>
                  <a:srgbClr val="EF7850"/>
                </a:solidFill>
                <a:effectLst/>
                <a:uLnTx/>
                <a:uFillTx/>
                <a:latin typeface="Calibri" panose="020F0502020204030204"/>
                <a:ea typeface="+mn-ea"/>
                <a:cs typeface="Baloo 2" panose="03080502040302020200" pitchFamily="66" charset="77"/>
              </a:rPr>
              <a:t>COVID-19, WOMEN AND CARE WORK</a:t>
            </a:r>
            <a:endParaRPr kumimoji="0" lang="en-US" sz="2000" b="0" i="0" u="none" strike="noStrike" kern="1200" cap="none" spc="0" normalizeH="0" baseline="0" noProof="0" dirty="0">
              <a:ln>
                <a:noFill/>
              </a:ln>
              <a:solidFill>
                <a:srgbClr val="EF7850"/>
              </a:solidFill>
              <a:effectLst/>
              <a:uLnTx/>
              <a:uFillTx/>
              <a:latin typeface="Calibri" panose="020F0502020204030204"/>
              <a:ea typeface="+mn-ea"/>
              <a:cs typeface="Baloo 2" panose="03080502040302020200" pitchFamily="66" charset="77"/>
            </a:endParaRP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Avenir Black" panose="02000503020000020003" pitchFamily="2" charset="0"/>
                <a:ea typeface="+mn-ea"/>
                <a:cs typeface="+mn-cs"/>
              </a:rPr>
              <a:t>Closure of schools impacting women’s paid work (</a:t>
            </a:r>
            <a:r>
              <a:rPr kumimoji="0" lang="en-US" sz="1800" b="0" i="0" u="none" strike="noStrike" kern="1200" cap="none" spc="0" normalizeH="0" baseline="0" noProof="0" dirty="0" err="1">
                <a:ln>
                  <a:noFill/>
                </a:ln>
                <a:solidFill>
                  <a:schemeClr val="tx1"/>
                </a:solidFill>
                <a:effectLst/>
                <a:uLnTx/>
                <a:uFillTx/>
                <a:latin typeface="Avenir Black" panose="02000503020000020003" pitchFamily="2" charset="0"/>
                <a:ea typeface="+mn-ea"/>
                <a:cs typeface="+mn-cs"/>
              </a:rPr>
              <a:t>Dunatchik</a:t>
            </a:r>
            <a:r>
              <a:rPr kumimoji="0" lang="en-US" sz="1800" b="0" i="0" u="none" strike="noStrike" kern="1200" cap="none" spc="0" normalizeH="0" baseline="0" noProof="0" dirty="0">
                <a:ln>
                  <a:noFill/>
                </a:ln>
                <a:solidFill>
                  <a:schemeClr val="tx1"/>
                </a:solidFill>
                <a:effectLst/>
                <a:uLnTx/>
                <a:uFillTx/>
                <a:latin typeface="Avenir Black" panose="02000503020000020003" pitchFamily="2" charset="0"/>
                <a:ea typeface="+mn-ea"/>
                <a:cs typeface="+mn-cs"/>
              </a:rPr>
              <a:t> et al., 2021; </a:t>
            </a:r>
            <a:r>
              <a:rPr kumimoji="0" lang="en-US" sz="1800" b="0" i="0" u="none" strike="noStrike" kern="1200" cap="none" spc="0" normalizeH="0" baseline="0" noProof="0" dirty="0" err="1">
                <a:ln>
                  <a:noFill/>
                </a:ln>
                <a:solidFill>
                  <a:schemeClr val="tx1"/>
                </a:solidFill>
                <a:effectLst/>
                <a:uLnTx/>
                <a:uFillTx/>
                <a:latin typeface="Avenir Black" panose="02000503020000020003" pitchFamily="2" charset="0"/>
                <a:ea typeface="+mn-ea"/>
                <a:cs typeface="+mn-cs"/>
              </a:rPr>
              <a:t>Profeta</a:t>
            </a:r>
            <a:r>
              <a:rPr kumimoji="0" lang="en-US" sz="1800" b="0" i="0" u="none" strike="noStrike" kern="1200" cap="none" spc="0" normalizeH="0" baseline="0" noProof="0" dirty="0">
                <a:ln>
                  <a:noFill/>
                </a:ln>
                <a:solidFill>
                  <a:schemeClr val="tx1"/>
                </a:solidFill>
                <a:effectLst/>
                <a:uLnTx/>
                <a:uFillTx/>
                <a:latin typeface="Avenir Black" panose="02000503020000020003" pitchFamily="2" charset="0"/>
                <a:ea typeface="+mn-ea"/>
                <a:cs typeface="+mn-cs"/>
              </a:rPr>
              <a:t>, 2020)</a:t>
            </a: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Avenir Black" panose="02000503020000020003" pitchFamily="2" charset="0"/>
                <a:ea typeface="+mn-ea"/>
                <a:cs typeface="+mn-cs"/>
              </a:rPr>
              <a:t>Work from home and care</a:t>
            </a:r>
            <a:r>
              <a:rPr lang="en-US" sz="1800" kern="1200" dirty="0">
                <a:solidFill>
                  <a:schemeClr val="tx1"/>
                </a:solidFill>
                <a:latin typeface="Avenir Black" panose="02000503020000020003" pitchFamily="2" charset="0"/>
                <a:ea typeface="+mn-ea"/>
                <a:cs typeface="+mn-cs"/>
              </a:rPr>
              <a:t> </a:t>
            </a:r>
            <a:r>
              <a:rPr kumimoji="0" lang="en-US" sz="1800" b="0" i="0" u="none" strike="noStrike" kern="1200" cap="none" spc="0" normalizeH="0" baseline="0" noProof="0" dirty="0">
                <a:ln>
                  <a:noFill/>
                </a:ln>
                <a:solidFill>
                  <a:schemeClr val="tx1"/>
                </a:solidFill>
                <a:effectLst/>
                <a:uLnTx/>
                <a:uFillTx/>
                <a:latin typeface="Avenir Black" panose="02000503020000020003" pitchFamily="2" charset="0"/>
                <a:ea typeface="+mn-ea"/>
                <a:cs typeface="+mn-cs"/>
              </a:rPr>
              <a:t>(Fergusson, 2020</a:t>
            </a:r>
            <a:r>
              <a:rPr lang="en-US" sz="1800" kern="1200" dirty="0">
                <a:solidFill>
                  <a:schemeClr val="tx1"/>
                </a:solidFill>
                <a:latin typeface="Avenir Black" panose="02000503020000020003" pitchFamily="2" charset="0"/>
                <a:ea typeface="+mn-ea"/>
                <a:cs typeface="+mn-cs"/>
              </a:rPr>
              <a:t>; </a:t>
            </a:r>
            <a:r>
              <a:rPr kumimoji="0" lang="en-US" sz="1800" b="0" i="0" u="none" strike="noStrike" kern="1200" cap="none" spc="0" normalizeH="0" baseline="0" noProof="0" dirty="0">
                <a:ln>
                  <a:noFill/>
                </a:ln>
                <a:solidFill>
                  <a:schemeClr val="tx1"/>
                </a:solidFill>
                <a:effectLst/>
                <a:uLnTx/>
                <a:uFillTx/>
                <a:latin typeface="Avenir Black" panose="02000503020000020003" pitchFamily="2" charset="0"/>
                <a:ea typeface="+mn-ea"/>
                <a:cs typeface="+mn-cs"/>
              </a:rPr>
              <a:t>Chung, 2020; Summers, 2020): Childcare to be provided with no institutional support OR elderly relatives (Blum and </a:t>
            </a:r>
            <a:r>
              <a:rPr kumimoji="0" lang="en-US" sz="1800" b="0" i="0" u="none" strike="noStrike" kern="1200" cap="none" spc="0" normalizeH="0" baseline="0" noProof="0" dirty="0" err="1">
                <a:ln>
                  <a:noFill/>
                </a:ln>
                <a:solidFill>
                  <a:schemeClr val="tx1"/>
                </a:solidFill>
                <a:effectLst/>
                <a:uLnTx/>
                <a:uFillTx/>
                <a:latin typeface="Avenir Black" panose="02000503020000020003" pitchFamily="2" charset="0"/>
                <a:ea typeface="+mn-ea"/>
                <a:cs typeface="+mn-cs"/>
              </a:rPr>
              <a:t>Dobrotic</a:t>
            </a:r>
            <a:r>
              <a:rPr kumimoji="0" lang="en-US" sz="1800" b="0" i="0" u="none" strike="noStrike" kern="1200" cap="none" spc="0" normalizeH="0" baseline="0" noProof="0" dirty="0">
                <a:ln>
                  <a:noFill/>
                </a:ln>
                <a:solidFill>
                  <a:schemeClr val="tx1"/>
                </a:solidFill>
                <a:effectLst/>
                <a:uLnTx/>
                <a:uFillTx/>
                <a:latin typeface="Avenir Black" panose="02000503020000020003" pitchFamily="2" charset="0"/>
                <a:ea typeface="+mn-ea"/>
                <a:cs typeface="+mn-cs"/>
              </a:rPr>
              <a:t>, 2021; Fodor et al., 2021)</a:t>
            </a: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chemeClr val="tx1"/>
                </a:solidFill>
                <a:effectLst/>
                <a:uLnTx/>
                <a:uFillTx/>
                <a:latin typeface="Avenir Black" panose="02000503020000020003" pitchFamily="2" charset="0"/>
                <a:ea typeface="+mn-ea"/>
                <a:cs typeface="+mn-cs"/>
              </a:rPr>
              <a:t>Some shifts in the division of work (e.g. </a:t>
            </a:r>
            <a:r>
              <a:rPr kumimoji="0" lang="en-US" sz="1800" b="0" i="0" u="none" strike="noStrike" kern="1200" cap="none" spc="0" normalizeH="0" baseline="0" noProof="0" dirty="0" err="1">
                <a:ln>
                  <a:noFill/>
                </a:ln>
                <a:solidFill>
                  <a:schemeClr val="tx1"/>
                </a:solidFill>
                <a:effectLst/>
                <a:uLnTx/>
                <a:uFillTx/>
                <a:latin typeface="Avenir Black" panose="02000503020000020003" pitchFamily="2" charset="0"/>
                <a:ea typeface="+mn-ea"/>
                <a:cs typeface="+mn-cs"/>
              </a:rPr>
              <a:t>Carslon</a:t>
            </a:r>
            <a:r>
              <a:rPr kumimoji="0" lang="en-US" sz="1800" b="0" i="0" u="none" strike="noStrike" kern="1200" cap="none" spc="0" normalizeH="0" baseline="0" noProof="0" dirty="0">
                <a:ln>
                  <a:noFill/>
                </a:ln>
                <a:solidFill>
                  <a:schemeClr val="tx1"/>
                </a:solidFill>
                <a:effectLst/>
                <a:uLnTx/>
                <a:uFillTx/>
                <a:latin typeface="Avenir Black" panose="02000503020000020003" pitchFamily="2" charset="0"/>
                <a:ea typeface="+mn-ea"/>
                <a:cs typeface="+mn-cs"/>
              </a:rPr>
              <a:t> et al., 2020 for the US, Yerkes et al., 2020 for the Netherlands), but women more involved in housework (e.g. Chung et al., 2021)</a:t>
            </a:r>
          </a:p>
        </p:txBody>
      </p:sp>
      <p:pic>
        <p:nvPicPr>
          <p:cNvPr id="3" name="Picture 2" descr="Logo&#10;&#10;Description automatically generated">
            <a:extLst>
              <a:ext uri="{FF2B5EF4-FFF2-40B4-BE49-F238E27FC236}">
                <a16:creationId xmlns:a16="http://schemas.microsoft.com/office/drawing/2014/main" id="{57418D94-5C27-4111-AAB1-F2C68E10A824}"/>
              </a:ext>
            </a:extLst>
          </p:cNvPr>
          <p:cNvPicPr>
            <a:picLocks noChangeAspect="1"/>
          </p:cNvPicPr>
          <p:nvPr/>
        </p:nvPicPr>
        <p:blipFill>
          <a:blip r:embed="rId4"/>
          <a:stretch>
            <a:fillRect/>
          </a:stretch>
        </p:blipFill>
        <p:spPr>
          <a:xfrm>
            <a:off x="9952522" y="5858972"/>
            <a:ext cx="1005038" cy="633268"/>
          </a:xfrm>
          <a:prstGeom prst="rect">
            <a:avLst/>
          </a:prstGeom>
        </p:spPr>
      </p:pic>
    </p:spTree>
    <p:extLst>
      <p:ext uri="{BB962C8B-B14F-4D97-AF65-F5344CB8AC3E}">
        <p14:creationId xmlns:p14="http://schemas.microsoft.com/office/powerpoint/2010/main" val="42226603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6"/>
        <p:cNvGrpSpPr/>
        <p:nvPr/>
      </p:nvGrpSpPr>
      <p:grpSpPr>
        <a:xfrm>
          <a:off x="0" y="0"/>
          <a:ext cx="0" cy="0"/>
          <a:chOff x="0" y="0"/>
          <a:chExt cx="0" cy="0"/>
        </a:xfrm>
      </p:grpSpPr>
      <p:sp>
        <p:nvSpPr>
          <p:cNvPr id="177" name="Google Shape;177;g10e8baa4dac_0_48"/>
          <p:cNvSpPr txBox="1">
            <a:spLocks noGrp="1"/>
          </p:cNvSpPr>
          <p:nvPr>
            <p:ph type="title"/>
          </p:nvPr>
        </p:nvSpPr>
        <p:spPr>
          <a:xfrm>
            <a:off x="1378099" y="358625"/>
            <a:ext cx="10183800" cy="1344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320"/>
              <a:buFont typeface="Calibri"/>
              <a:buNone/>
            </a:pPr>
            <a:r>
              <a:rPr kumimoji="0" lang="en-US" sz="4000" b="1" i="0" u="none" strike="noStrike" kern="1200" cap="none" spc="0" normalizeH="0" baseline="0" noProof="0" dirty="0">
                <a:ln>
                  <a:noFill/>
                </a:ln>
                <a:solidFill>
                  <a:srgbClr val="582B73"/>
                </a:solidFill>
                <a:effectLst/>
                <a:uLnTx/>
                <a:uFillTx/>
                <a:latin typeface="Calibri" panose="020F0502020204030204"/>
                <a:ea typeface="+mj-ea"/>
                <a:cs typeface="Baloo 2" panose="03080502040302020200" pitchFamily="66" charset="77"/>
              </a:rPr>
              <a:t>COVID-19 policies in Ireland: gender, care and employment</a:t>
            </a:r>
            <a:endParaRPr sz="4000" dirty="0"/>
          </a:p>
        </p:txBody>
      </p:sp>
      <p:sp>
        <p:nvSpPr>
          <p:cNvPr id="178" name="Google Shape;178;g10e8baa4dac_0_48"/>
          <p:cNvSpPr/>
          <p:nvPr/>
        </p:nvSpPr>
        <p:spPr>
          <a:xfrm>
            <a:off x="5857461" y="1825626"/>
            <a:ext cx="5247900" cy="3369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79" name="Google Shape;179;g10e8baa4dac_0_48"/>
          <p:cNvSpPr txBox="1">
            <a:spLocks noGrp="1"/>
          </p:cNvSpPr>
          <p:nvPr>
            <p:ph type="sldNum" idx="12"/>
          </p:nvPr>
        </p:nvSpPr>
        <p:spPr>
          <a:xfrm>
            <a:off x="323850" y="6141080"/>
            <a:ext cx="488700" cy="3099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a:ln>
                  <a:noFill/>
                </a:ln>
                <a:solidFill>
                  <a:srgbClr val="3F3F3F"/>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7</a:t>
            </a:fld>
            <a:endParaRPr kumimoji="0" sz="1200" b="0" i="0" u="none" strike="noStrike" kern="0" cap="none" spc="0" normalizeH="0" baseline="0" noProof="0">
              <a:ln>
                <a:noFill/>
              </a:ln>
              <a:solidFill>
                <a:srgbClr val="3F3F3F"/>
              </a:solidFill>
              <a:effectLst/>
              <a:uLnTx/>
              <a:uFillTx/>
              <a:latin typeface="Avenir"/>
              <a:ea typeface="Avenir"/>
              <a:cs typeface="Avenir"/>
              <a:sym typeface="Avenir"/>
            </a:endParaRPr>
          </a:p>
        </p:txBody>
      </p:sp>
      <p:sp>
        <p:nvSpPr>
          <p:cNvPr id="180" name="Google Shape;180;g10e8baa4dac_0_48"/>
          <p:cNvSpPr txBox="1"/>
          <p:nvPr/>
        </p:nvSpPr>
        <p:spPr>
          <a:xfrm>
            <a:off x="749391" y="6157540"/>
            <a:ext cx="222300" cy="2769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a:ln>
                  <a:noFill/>
                </a:ln>
                <a:solidFill>
                  <a:srgbClr val="3F3F3F"/>
                </a:solidFill>
                <a:effectLst/>
                <a:uLnTx/>
                <a:uFillTx/>
                <a:latin typeface="Avenir"/>
                <a:ea typeface="Avenir"/>
                <a:cs typeface="Avenir"/>
                <a:sym typeface="Avenir"/>
              </a:rPr>
              <a: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181;g10e8baa4dac_0_48"/>
          <p:cNvSpPr txBox="1"/>
          <p:nvPr/>
        </p:nvSpPr>
        <p:spPr>
          <a:xfrm>
            <a:off x="1304000" y="1503175"/>
            <a:ext cx="10097400" cy="3777917"/>
          </a:xfrm>
          <a:prstGeom prst="rect">
            <a:avLst/>
          </a:prstGeom>
          <a:noFill/>
          <a:ln>
            <a:noFill/>
          </a:ln>
        </p:spPr>
        <p:txBody>
          <a:bodyPr spcFirstLastPara="1" wrap="square" lIns="91425" tIns="45700" rIns="91425" bIns="45700" anchor="t" anchorCtr="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Blip>
                <a:blip r:embed="rId3"/>
              </a:buBlip>
              <a:tabLst/>
              <a:defRPr/>
            </a:pPr>
            <a:r>
              <a:rPr kumimoji="0" lang="en-US" sz="2000" b="1" i="0" u="none" strike="noStrike" kern="1200" cap="none" spc="0" normalizeH="0" baseline="0" noProof="0" dirty="0">
                <a:ln>
                  <a:noFill/>
                </a:ln>
                <a:solidFill>
                  <a:srgbClr val="EF7850"/>
                </a:solidFill>
                <a:effectLst/>
                <a:uLnTx/>
                <a:uFillTx/>
                <a:latin typeface="Calibri" panose="020F0502020204030204"/>
                <a:ea typeface="+mn-ea"/>
                <a:cs typeface="Baloo 2" panose="03080502040302020200" pitchFamily="66" charset="77"/>
                <a:sym typeface="Arial"/>
              </a:rPr>
              <a:t>COVID-19</a:t>
            </a:r>
            <a:r>
              <a:rPr lang="en-US" sz="2000" b="1" kern="1200" dirty="0">
                <a:solidFill>
                  <a:srgbClr val="EF7850"/>
                </a:solidFill>
                <a:latin typeface="Calibri" panose="020F0502020204030204"/>
                <a:ea typeface="+mn-ea"/>
                <a:cs typeface="Baloo 2" panose="03080502040302020200" pitchFamily="66" charset="77"/>
              </a:rPr>
              <a:t> LOCKDOWN STRATEGIES AND MITTIGATION POLICIES</a:t>
            </a:r>
            <a:endParaRPr kumimoji="0" lang="en-US" sz="2000" b="1" i="0" u="none" strike="noStrike" kern="1200" cap="none" spc="0" normalizeH="0" baseline="0" noProof="0" dirty="0">
              <a:ln>
                <a:noFill/>
              </a:ln>
              <a:solidFill>
                <a:srgbClr val="EF7850"/>
              </a:solidFill>
              <a:effectLst/>
              <a:uLnTx/>
              <a:uFillTx/>
              <a:latin typeface="Calibri" panose="020F0502020204030204"/>
              <a:ea typeface="+mn-ea"/>
              <a:cs typeface="Baloo 2" panose="03080502040302020200" pitchFamily="66" charset="77"/>
              <a:sym typeface="Arial"/>
            </a:endParaRP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lang="en-US" sz="1800" kern="1200" dirty="0">
                <a:latin typeface="Avenir Black" panose="02000503020000020003" pitchFamily="2" charset="0"/>
                <a:ea typeface="+mn-ea"/>
              </a:rPr>
              <a:t>The danger of overgeneralization: i</a:t>
            </a:r>
            <a:r>
              <a:rPr lang="en-US" sz="1800" u="sng" kern="1200" dirty="0">
                <a:latin typeface="Avenir Black" panose="02000503020000020003" pitchFamily="2" charset="0"/>
                <a:ea typeface="+mn-ea"/>
              </a:rPr>
              <a:t>mportance of the institutional context </a:t>
            </a:r>
            <a:r>
              <a:rPr lang="en-US" sz="1800" kern="1200" dirty="0">
                <a:latin typeface="Avenir Black" panose="02000503020000020003" pitchFamily="2" charset="0"/>
                <a:ea typeface="+mn-ea"/>
              </a:rPr>
              <a:t>on national level (e.g., Cook and Grimshaw, 2021)</a:t>
            </a:r>
            <a:endParaRPr kumimoji="0" lang="en-US" sz="1800" b="0" i="0" u="none" strike="noStrike" kern="1200" cap="none" spc="0" normalizeH="0" baseline="0" noProof="0" dirty="0">
              <a:ln>
                <a:noFill/>
              </a:ln>
              <a:solidFill>
                <a:srgbClr val="000000"/>
              </a:solidFill>
              <a:effectLst/>
              <a:uLnTx/>
              <a:uFillTx/>
              <a:latin typeface="Avenir Black" panose="02000503020000020003" pitchFamily="2" charset="0"/>
              <a:ea typeface="+mn-ea"/>
              <a:cs typeface="Arial"/>
              <a:sym typeface="Arial"/>
            </a:endParaRP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venir Black" panose="02000503020000020003" pitchFamily="2" charset="0"/>
                <a:ea typeface="+mn-ea"/>
                <a:cs typeface="Arial"/>
                <a:sym typeface="Arial"/>
              </a:rPr>
              <a:t>Ireland: pre-COVID-19 context, female employment and </a:t>
            </a:r>
            <a:r>
              <a:rPr lang="en-US" sz="1800" kern="1200" dirty="0">
                <a:latin typeface="Avenir Black" panose="02000503020000020003" pitchFamily="2" charset="0"/>
                <a:ea typeface="+mn-ea"/>
              </a:rPr>
              <a:t>the gendered division of care: what kind of care regime?</a:t>
            </a:r>
            <a:endParaRPr kumimoji="0" lang="en-US" sz="1800" b="0" i="0" u="none" strike="noStrike" kern="1200" cap="none" spc="0" normalizeH="0" baseline="0" noProof="0" dirty="0">
              <a:ln>
                <a:noFill/>
              </a:ln>
              <a:solidFill>
                <a:srgbClr val="000000"/>
              </a:solidFill>
              <a:effectLst/>
              <a:uLnTx/>
              <a:uFillTx/>
              <a:latin typeface="Avenir Black" panose="02000503020000020003" pitchFamily="2" charset="0"/>
              <a:ea typeface="+mn-ea"/>
              <a:cs typeface="Arial"/>
              <a:sym typeface="Arial"/>
            </a:endParaRP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venir Black" panose="02000503020000020003" pitchFamily="2" charset="0"/>
                <a:ea typeface="+mn-ea"/>
                <a:cs typeface="Arial"/>
                <a:sym typeface="Arial"/>
              </a:rPr>
              <a:t>Lockdowns and the focus of the mitigation policies: do gender regimes matter?</a:t>
            </a: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Blip>
                <a:blip r:embed="rId3"/>
              </a:buBlip>
              <a:tabLst/>
              <a:defRPr/>
            </a:pPr>
            <a:r>
              <a:rPr lang="en-US" sz="2000" b="1" kern="1200" dirty="0">
                <a:solidFill>
                  <a:srgbClr val="EF7850"/>
                </a:solidFill>
                <a:latin typeface="Calibri" panose="020F0502020204030204"/>
                <a:ea typeface="+mn-ea"/>
                <a:cs typeface="Baloo 2" panose="03080502040302020200" pitchFamily="66" charset="77"/>
              </a:rPr>
              <a:t>SHORT, MEDIUM, AND LONG-TERM IMPACT ON INTERSECTIONS BETWEEN WORK AND CARE</a:t>
            </a:r>
            <a:endParaRPr kumimoji="0" lang="en-US" sz="2000" b="0" i="0" u="none" strike="noStrike" kern="1200" cap="none" spc="0" normalizeH="0" baseline="0" noProof="0" dirty="0">
              <a:ln>
                <a:noFill/>
              </a:ln>
              <a:solidFill>
                <a:srgbClr val="EF7850"/>
              </a:solidFill>
              <a:effectLst/>
              <a:uLnTx/>
              <a:uFillTx/>
              <a:latin typeface="Calibri" panose="020F0502020204030204"/>
              <a:ea typeface="+mn-ea"/>
              <a:cs typeface="Baloo 2" panose="03080502040302020200" pitchFamily="66" charset="77"/>
              <a:sym typeface="Arial"/>
            </a:endParaRP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venir Black" panose="02000503020000020003" pitchFamily="2" charset="0"/>
                <a:ea typeface="+mn-ea"/>
                <a:cs typeface="Arial"/>
                <a:sym typeface="Arial"/>
              </a:rPr>
              <a:t>Impact of lockdowns on employment </a:t>
            </a:r>
            <a:r>
              <a:rPr kumimoji="0" lang="en-US" sz="1800" b="0" i="0" u="sng" strike="noStrike" kern="1200" cap="none" spc="0" normalizeH="0" baseline="0" noProof="0" dirty="0">
                <a:ln>
                  <a:noFill/>
                </a:ln>
                <a:solidFill>
                  <a:srgbClr val="000000"/>
                </a:solidFill>
                <a:effectLst/>
                <a:uLnTx/>
                <a:uFillTx/>
                <a:latin typeface="Avenir Black" panose="02000503020000020003" pitchFamily="2" charset="0"/>
                <a:ea typeface="+mn-ea"/>
                <a:cs typeface="Arial"/>
                <a:sym typeface="Arial"/>
              </a:rPr>
              <a:t>during </a:t>
            </a:r>
            <a:r>
              <a:rPr lang="en-US" sz="1800" b="0" kern="1200" dirty="0">
                <a:latin typeface="Avenir Black" panose="02000503020000020003" pitchFamily="2" charset="0"/>
                <a:ea typeface="+mn-ea"/>
              </a:rPr>
              <a:t>COVID-19 pandemic: who was affected?</a:t>
            </a: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1800" i="0" u="none" strike="noStrike" kern="1200" cap="none" spc="0" normalizeH="0" baseline="0" noProof="0" dirty="0">
                <a:ln>
                  <a:noFill/>
                </a:ln>
                <a:solidFill>
                  <a:srgbClr val="000000"/>
                </a:solidFill>
                <a:effectLst/>
                <a:uLnTx/>
                <a:uFillTx/>
                <a:latin typeface="Avenir Black" panose="02000503020000020003" pitchFamily="2" charset="0"/>
                <a:ea typeface="+mn-ea"/>
                <a:cs typeface="Arial"/>
                <a:sym typeface="Arial"/>
              </a:rPr>
              <a:t>Medium and long-term effects: What are the post-COVID-19 trends in the context of the long-term shifts? </a:t>
            </a:r>
            <a:endParaRPr kumimoji="0" lang="en-US" sz="1800" b="0" i="0" u="none" strike="noStrike" kern="1200" cap="none" spc="0" normalizeH="0" baseline="0" noProof="0" dirty="0">
              <a:ln>
                <a:noFill/>
              </a:ln>
              <a:solidFill>
                <a:srgbClr val="000000"/>
              </a:solidFill>
              <a:effectLst/>
              <a:uLnTx/>
              <a:uFillTx/>
              <a:latin typeface="Avenir Black" panose="02000503020000020003" pitchFamily="2" charset="0"/>
              <a:ea typeface="+mn-ea"/>
              <a:cs typeface="Arial"/>
              <a:sym typeface="Arial"/>
            </a:endParaRPr>
          </a:p>
        </p:txBody>
      </p:sp>
      <p:pic>
        <p:nvPicPr>
          <p:cNvPr id="3" name="Picture 2" descr="Logo&#10;&#10;Description automatically generated">
            <a:extLst>
              <a:ext uri="{FF2B5EF4-FFF2-40B4-BE49-F238E27FC236}">
                <a16:creationId xmlns:a16="http://schemas.microsoft.com/office/drawing/2014/main" id="{57418D94-5C27-4111-AAB1-F2C68E10A824}"/>
              </a:ext>
            </a:extLst>
          </p:cNvPr>
          <p:cNvPicPr>
            <a:picLocks noChangeAspect="1"/>
          </p:cNvPicPr>
          <p:nvPr/>
        </p:nvPicPr>
        <p:blipFill>
          <a:blip r:embed="rId4"/>
          <a:stretch>
            <a:fillRect/>
          </a:stretch>
        </p:blipFill>
        <p:spPr>
          <a:xfrm>
            <a:off x="9952522" y="5858972"/>
            <a:ext cx="1005038" cy="633268"/>
          </a:xfrm>
          <a:prstGeom prst="rect">
            <a:avLst/>
          </a:prstGeom>
        </p:spPr>
      </p:pic>
    </p:spTree>
    <p:extLst>
      <p:ext uri="{BB962C8B-B14F-4D97-AF65-F5344CB8AC3E}">
        <p14:creationId xmlns:p14="http://schemas.microsoft.com/office/powerpoint/2010/main" val="21841706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6"/>
        <p:cNvGrpSpPr/>
        <p:nvPr/>
      </p:nvGrpSpPr>
      <p:grpSpPr>
        <a:xfrm>
          <a:off x="0" y="0"/>
          <a:ext cx="0" cy="0"/>
          <a:chOff x="0" y="0"/>
          <a:chExt cx="0" cy="0"/>
        </a:xfrm>
      </p:grpSpPr>
      <p:sp>
        <p:nvSpPr>
          <p:cNvPr id="177" name="Google Shape;177;g10e8baa4dac_0_48"/>
          <p:cNvSpPr txBox="1">
            <a:spLocks noGrp="1"/>
          </p:cNvSpPr>
          <p:nvPr>
            <p:ph type="title"/>
          </p:nvPr>
        </p:nvSpPr>
        <p:spPr>
          <a:xfrm>
            <a:off x="1378099" y="358625"/>
            <a:ext cx="10183800" cy="1344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320"/>
              <a:buFont typeface="Calibri"/>
              <a:buNone/>
            </a:pPr>
            <a:r>
              <a:rPr lang="en-IE" sz="4000" dirty="0"/>
              <a:t>Women and employment in Ireland: overview and context</a:t>
            </a:r>
            <a:endParaRPr sz="4000" dirty="0"/>
          </a:p>
        </p:txBody>
      </p:sp>
      <p:sp>
        <p:nvSpPr>
          <p:cNvPr id="178" name="Google Shape;178;g10e8baa4dac_0_48"/>
          <p:cNvSpPr/>
          <p:nvPr/>
        </p:nvSpPr>
        <p:spPr>
          <a:xfrm>
            <a:off x="5857461" y="1825626"/>
            <a:ext cx="5247900" cy="3369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79" name="Google Shape;179;g10e8baa4dac_0_48"/>
          <p:cNvSpPr txBox="1">
            <a:spLocks noGrp="1"/>
          </p:cNvSpPr>
          <p:nvPr>
            <p:ph type="sldNum" idx="12"/>
          </p:nvPr>
        </p:nvSpPr>
        <p:spPr>
          <a:xfrm>
            <a:off x="323850" y="6141080"/>
            <a:ext cx="488700" cy="3099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a:ln>
                  <a:noFill/>
                </a:ln>
                <a:solidFill>
                  <a:srgbClr val="3F3F3F"/>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sz="1200" b="0" i="0" u="none" strike="noStrike" kern="0" cap="none" spc="0" normalizeH="0" baseline="0" noProof="0">
              <a:ln>
                <a:noFill/>
              </a:ln>
              <a:solidFill>
                <a:srgbClr val="3F3F3F"/>
              </a:solidFill>
              <a:effectLst/>
              <a:uLnTx/>
              <a:uFillTx/>
              <a:latin typeface="Avenir"/>
              <a:ea typeface="Avenir"/>
              <a:cs typeface="Avenir"/>
              <a:sym typeface="Avenir"/>
            </a:endParaRPr>
          </a:p>
        </p:txBody>
      </p:sp>
      <p:sp>
        <p:nvSpPr>
          <p:cNvPr id="180" name="Google Shape;180;g10e8baa4dac_0_48"/>
          <p:cNvSpPr txBox="1"/>
          <p:nvPr/>
        </p:nvSpPr>
        <p:spPr>
          <a:xfrm>
            <a:off x="749391" y="6157540"/>
            <a:ext cx="222300" cy="2769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a:ln>
                  <a:noFill/>
                </a:ln>
                <a:solidFill>
                  <a:srgbClr val="3F3F3F"/>
                </a:solidFill>
                <a:effectLst/>
                <a:uLnTx/>
                <a:uFillTx/>
                <a:latin typeface="Avenir"/>
                <a:ea typeface="Avenir"/>
                <a:cs typeface="Avenir"/>
                <a:sym typeface="Avenir"/>
              </a:rPr>
              <a: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181;g10e8baa4dac_0_48"/>
          <p:cNvSpPr txBox="1"/>
          <p:nvPr/>
        </p:nvSpPr>
        <p:spPr>
          <a:xfrm>
            <a:off x="1304000" y="1503175"/>
            <a:ext cx="10097400" cy="5129569"/>
          </a:xfrm>
          <a:prstGeom prst="rect">
            <a:avLst/>
          </a:prstGeom>
          <a:noFill/>
          <a:ln>
            <a:noFill/>
          </a:ln>
        </p:spPr>
        <p:txBody>
          <a:bodyPr spcFirstLastPara="1" wrap="square" lIns="91425" tIns="45700" rIns="91425" bIns="45700" anchor="t" anchorCtr="0">
            <a:spAutoFit/>
          </a:body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Blip>
                <a:blip r:embed="rId3"/>
              </a:buBlip>
              <a:tabLst/>
              <a:defRPr/>
            </a:pPr>
            <a:r>
              <a:rPr kumimoji="0" lang="en-US" sz="2500" b="1" i="0" u="none" strike="noStrike" kern="1200" cap="none" spc="0" normalizeH="0" baseline="0" noProof="0" dirty="0">
                <a:ln>
                  <a:noFill/>
                </a:ln>
                <a:solidFill>
                  <a:srgbClr val="EF7850"/>
                </a:solidFill>
                <a:effectLst/>
                <a:uLnTx/>
                <a:uFillTx/>
                <a:latin typeface="Calibri" panose="020F0502020204030204"/>
                <a:ea typeface="+mn-ea"/>
                <a:cs typeface="Baloo 2" panose="03080502040302020200" pitchFamily="66" charset="77"/>
                <a:sym typeface="Arial"/>
              </a:rPr>
              <a:t>IRISH WOMEN LABOUR MARKET PARTICIPATION OVER TIME</a:t>
            </a: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venir Black" panose="02000503020000020003" pitchFamily="2" charset="0"/>
                <a:ea typeface="+mn-ea"/>
                <a:cs typeface="Arial"/>
                <a:sym typeface="Arial"/>
              </a:rPr>
              <a:t>Historically low levels of female employment (Russell et al., 2017) with rapid growth from 1980 onwards (O’Connell, 1999)</a:t>
            </a: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000000"/>
                </a:solidFill>
                <a:effectLst/>
                <a:uLnTx/>
                <a:uFillTx/>
                <a:latin typeface="Avenir Black" panose="02000503020000020003" pitchFamily="2" charset="0"/>
                <a:ea typeface="+mn-ea"/>
                <a:cs typeface="Arial"/>
                <a:sym typeface="Arial"/>
              </a:rPr>
              <a:t>Importance</a:t>
            </a:r>
            <a:r>
              <a:rPr lang="en-US" sz="1800" kern="1200" dirty="0">
                <a:latin typeface="Avenir Black" panose="02000503020000020003" pitchFamily="2" charset="0"/>
                <a:ea typeface="+mn-ea"/>
              </a:rPr>
              <a:t> of the legislative changes (e.g., marriage bar removal), tax and welfare reforms, move towards services AND shifts in the normative gender culture (e.g., O’Sullivan, 2012)</a:t>
            </a:r>
            <a:endParaRPr kumimoji="0" lang="en-US" sz="1800" b="0" i="0" u="none" strike="noStrike" kern="1200" cap="none" spc="0" normalizeH="0" baseline="0" noProof="0" dirty="0">
              <a:ln>
                <a:noFill/>
              </a:ln>
              <a:solidFill>
                <a:srgbClr val="000000"/>
              </a:solidFill>
              <a:effectLst/>
              <a:uLnTx/>
              <a:uFillTx/>
              <a:latin typeface="Avenir Black" panose="02000503020000020003" pitchFamily="2" charset="0"/>
              <a:ea typeface="+mn-ea"/>
              <a:cs typeface="Arial"/>
              <a:sym typeface="Arial"/>
            </a:endParaRPr>
          </a:p>
          <a:p>
            <a:pPr marL="228600" marR="0" lvl="0" indent="-228600" algn="l" defTabSz="914400" rtl="0" eaLnBrk="1" fontAlgn="auto" latinLnBrk="0" hangingPunct="1">
              <a:lnSpc>
                <a:spcPct val="100000"/>
              </a:lnSpc>
              <a:spcBef>
                <a:spcPts val="1000"/>
              </a:spcBef>
              <a:spcAft>
                <a:spcPts val="0"/>
              </a:spcAft>
              <a:buClrTx/>
              <a:buSzTx/>
              <a:buFont typeface="Arial" panose="020B0604020202020204" pitchFamily="34" charset="0"/>
              <a:buBlip>
                <a:blip r:embed="rId3"/>
              </a:buBlip>
              <a:tabLst/>
              <a:defRPr/>
            </a:pPr>
            <a:r>
              <a:rPr lang="en-US" sz="2500" b="1" kern="1200" dirty="0">
                <a:solidFill>
                  <a:srgbClr val="EF7850"/>
                </a:solidFill>
                <a:latin typeface="Calibri" panose="020F0502020204030204"/>
                <a:ea typeface="+mn-ea"/>
                <a:cs typeface="Baloo 2" panose="03080502040302020200" pitchFamily="66" charset="77"/>
              </a:rPr>
              <a:t>GENDERED DIVISIONS OF THE LABOUR MARKET</a:t>
            </a:r>
            <a:endParaRPr kumimoji="0" lang="en-US" sz="2500" b="1" i="0" u="none" strike="noStrike" kern="1200" cap="none" spc="0" normalizeH="0" baseline="0" noProof="0" dirty="0">
              <a:ln>
                <a:noFill/>
              </a:ln>
              <a:solidFill>
                <a:srgbClr val="EF7850"/>
              </a:solidFill>
              <a:effectLst/>
              <a:uLnTx/>
              <a:uFillTx/>
              <a:latin typeface="Calibri" panose="020F0502020204030204"/>
              <a:ea typeface="+mn-ea"/>
              <a:cs typeface="Baloo 2" panose="03080502040302020200" pitchFamily="66" charset="77"/>
              <a:sym typeface="Arial"/>
            </a:endParaRPr>
          </a:p>
          <a:p>
            <a:pPr marL="685800" lvl="1" indent="-228600">
              <a:spcBef>
                <a:spcPts val="500"/>
              </a:spcBef>
              <a:buClrTx/>
              <a:buFont typeface="Arial" panose="020B0604020202020204" pitchFamily="34" charset="0"/>
              <a:buChar char="•"/>
              <a:defRPr/>
            </a:pPr>
            <a:r>
              <a:rPr kumimoji="0" lang="en-US" sz="1800" b="0" i="0" u="none" strike="noStrike" kern="1200" cap="none" spc="0" normalizeH="0" baseline="0" noProof="0" dirty="0">
                <a:ln>
                  <a:noFill/>
                </a:ln>
                <a:solidFill>
                  <a:srgbClr val="000000"/>
                </a:solidFill>
                <a:effectLst/>
                <a:uLnTx/>
                <a:uFillTx/>
                <a:latin typeface="Avenir Black" panose="02000503020000020003" pitchFamily="2" charset="0"/>
                <a:ea typeface="+mn-ea"/>
                <a:cs typeface="Arial"/>
                <a:sym typeface="Arial"/>
              </a:rPr>
              <a:t>Persistent occupational segregation and the segregated educational system (e.g., Russell et al., 2010); vertical segregation and the ‘need to do better’ (Russel et al., 2009) </a:t>
            </a:r>
          </a:p>
          <a:p>
            <a:pPr marL="685800" lvl="1" indent="-228600">
              <a:spcBef>
                <a:spcPts val="500"/>
              </a:spcBef>
              <a:buClrTx/>
              <a:buFont typeface="Arial" panose="020B0604020202020204" pitchFamily="34" charset="0"/>
              <a:buChar char="•"/>
              <a:defRPr/>
            </a:pPr>
            <a:r>
              <a:rPr lang="en-US" sz="1800" kern="1200" dirty="0">
                <a:latin typeface="Avenir Black" panose="02000503020000020003" pitchFamily="2" charset="0"/>
                <a:ea typeface="+mn-ea"/>
              </a:rPr>
              <a:t>Overrepresentation of women in low paid sectors, ‘female’ and front-line jobs, and part-time employment </a:t>
            </a:r>
          </a:p>
          <a:p>
            <a:pPr marL="685800" lvl="1" indent="-228600">
              <a:spcBef>
                <a:spcPts val="500"/>
              </a:spcBef>
              <a:buClrTx/>
              <a:buFont typeface="Arial" panose="020B0604020202020204" pitchFamily="34" charset="0"/>
              <a:buChar char="•"/>
              <a:defRPr/>
            </a:pPr>
            <a:r>
              <a:rPr lang="en-US" sz="1800" kern="1200" dirty="0">
                <a:latin typeface="Avenir Black" panose="02000503020000020003" pitchFamily="2" charset="0"/>
                <a:ea typeface="+mn-ea"/>
              </a:rPr>
              <a:t>Women less likely to hold managerial position; culture of availability and presentism (O’Sullivan, 2012) and the burden of caring responsibilities placed on women (</a:t>
            </a:r>
            <a:r>
              <a:rPr lang="en-US" sz="1800" kern="1200" dirty="0" err="1">
                <a:latin typeface="Avenir Black" panose="02000503020000020003" pitchFamily="2" charset="0"/>
                <a:ea typeface="+mn-ea"/>
              </a:rPr>
              <a:t>Bacik</a:t>
            </a:r>
            <a:r>
              <a:rPr lang="en-US" sz="1800" kern="1200" dirty="0">
                <a:latin typeface="Avenir Black" panose="02000503020000020003" pitchFamily="2" charset="0"/>
                <a:ea typeface="+mn-ea"/>
              </a:rPr>
              <a:t> and </a:t>
            </a:r>
            <a:r>
              <a:rPr lang="en-US" sz="1800" kern="1200" dirty="0" err="1">
                <a:latin typeface="Avenir Black" panose="02000503020000020003" pitchFamily="2" charset="0"/>
                <a:ea typeface="+mn-ea"/>
              </a:rPr>
              <a:t>Derw</a:t>
            </a:r>
            <a:r>
              <a:rPr lang="en-US" sz="1800" kern="1200" dirty="0">
                <a:latin typeface="Avenir Black" panose="02000503020000020003" pitchFamily="2" charset="0"/>
                <a:ea typeface="+mn-ea"/>
              </a:rPr>
              <a:t>, 2006; Devine et al., 2011)</a:t>
            </a:r>
          </a:p>
          <a:p>
            <a:pPr marL="685800" lvl="1" indent="-228600">
              <a:spcBef>
                <a:spcPts val="500"/>
              </a:spcBef>
              <a:buClrTx/>
              <a:buFont typeface="Arial" panose="020B0604020202020204" pitchFamily="34" charset="0"/>
              <a:buChar char="•"/>
              <a:defRPr/>
            </a:pPr>
            <a:endParaRPr kumimoji="0" lang="en-US" sz="1800" b="0" i="0" u="none" strike="noStrike" kern="1200" cap="none" spc="0" normalizeH="0" baseline="0" noProof="0" dirty="0">
              <a:ln>
                <a:noFill/>
              </a:ln>
              <a:solidFill>
                <a:srgbClr val="000000"/>
              </a:solidFill>
              <a:effectLst/>
              <a:uLnTx/>
              <a:uFillTx/>
              <a:latin typeface="Avenir Black" panose="02000503020000020003" pitchFamily="2" charset="0"/>
              <a:ea typeface="+mn-ea"/>
              <a:cs typeface="Arial"/>
              <a:sym typeface="Arial"/>
            </a:endParaRPr>
          </a:p>
          <a:p>
            <a:pPr marL="685800" marR="0" lvl="1" indent="-228600" algn="l" defTabSz="914400" rtl="0" eaLnBrk="1" fontAlgn="auto" latinLnBrk="0" hangingPunct="1">
              <a:lnSpc>
                <a:spcPct val="100000"/>
              </a:lnSpc>
              <a:spcBef>
                <a:spcPts val="5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srgbClr val="000000"/>
              </a:solidFill>
              <a:effectLst/>
              <a:uLnTx/>
              <a:uFillTx/>
              <a:latin typeface="Avenir Black" panose="02000503020000020003" pitchFamily="2" charset="0"/>
              <a:ea typeface="+mn-ea"/>
              <a:cs typeface="Arial"/>
              <a:sym typeface="Arial"/>
            </a:endParaRPr>
          </a:p>
        </p:txBody>
      </p:sp>
      <p:pic>
        <p:nvPicPr>
          <p:cNvPr id="3" name="Picture 2" descr="Logo&#10;&#10;Description automatically generated">
            <a:extLst>
              <a:ext uri="{FF2B5EF4-FFF2-40B4-BE49-F238E27FC236}">
                <a16:creationId xmlns:a16="http://schemas.microsoft.com/office/drawing/2014/main" id="{57418D94-5C27-4111-AAB1-F2C68E10A824}"/>
              </a:ext>
            </a:extLst>
          </p:cNvPr>
          <p:cNvPicPr>
            <a:picLocks noChangeAspect="1"/>
          </p:cNvPicPr>
          <p:nvPr/>
        </p:nvPicPr>
        <p:blipFill>
          <a:blip r:embed="rId4"/>
          <a:stretch>
            <a:fillRect/>
          </a:stretch>
        </p:blipFill>
        <p:spPr>
          <a:xfrm>
            <a:off x="9952522" y="5858972"/>
            <a:ext cx="1005038" cy="633268"/>
          </a:xfrm>
          <a:prstGeom prst="rect">
            <a:avLst/>
          </a:prstGeom>
        </p:spPr>
      </p:pic>
    </p:spTree>
    <p:extLst>
      <p:ext uri="{BB962C8B-B14F-4D97-AF65-F5344CB8AC3E}">
        <p14:creationId xmlns:p14="http://schemas.microsoft.com/office/powerpoint/2010/main" val="1854309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6"/>
        <p:cNvGrpSpPr/>
        <p:nvPr/>
      </p:nvGrpSpPr>
      <p:grpSpPr>
        <a:xfrm>
          <a:off x="0" y="0"/>
          <a:ext cx="0" cy="0"/>
          <a:chOff x="0" y="0"/>
          <a:chExt cx="0" cy="0"/>
        </a:xfrm>
      </p:grpSpPr>
      <p:sp>
        <p:nvSpPr>
          <p:cNvPr id="177" name="Google Shape;177;g10e8baa4dac_0_48"/>
          <p:cNvSpPr txBox="1">
            <a:spLocks noGrp="1"/>
          </p:cNvSpPr>
          <p:nvPr>
            <p:ph type="title"/>
          </p:nvPr>
        </p:nvSpPr>
        <p:spPr>
          <a:xfrm>
            <a:off x="1378099" y="358625"/>
            <a:ext cx="10183800" cy="134430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accent1"/>
              </a:buClr>
              <a:buSzPts val="4320"/>
              <a:buFont typeface="Calibri"/>
              <a:buNone/>
            </a:pPr>
            <a:r>
              <a:rPr lang="en-IE" sz="3659" dirty="0"/>
              <a:t>Female employment rates pre-COVID-19 trends: EU and Ireland (1998-2019)</a:t>
            </a:r>
            <a:endParaRPr sz="3659" dirty="0"/>
          </a:p>
        </p:txBody>
      </p:sp>
      <p:sp>
        <p:nvSpPr>
          <p:cNvPr id="178" name="Google Shape;178;g10e8baa4dac_0_48"/>
          <p:cNvSpPr/>
          <p:nvPr/>
        </p:nvSpPr>
        <p:spPr>
          <a:xfrm>
            <a:off x="5857461" y="1825626"/>
            <a:ext cx="5247900" cy="33693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000000"/>
              </a:solidFill>
              <a:effectLst/>
              <a:uLnTx/>
              <a:uFillTx/>
              <a:latin typeface="Calibri"/>
              <a:ea typeface="Calibri"/>
              <a:cs typeface="Calibri"/>
              <a:sym typeface="Calibri"/>
            </a:endParaRPr>
          </a:p>
        </p:txBody>
      </p:sp>
      <p:sp>
        <p:nvSpPr>
          <p:cNvPr id="179" name="Google Shape;179;g10e8baa4dac_0_48"/>
          <p:cNvSpPr txBox="1">
            <a:spLocks noGrp="1"/>
          </p:cNvSpPr>
          <p:nvPr>
            <p:ph type="sldNum" idx="12"/>
          </p:nvPr>
        </p:nvSpPr>
        <p:spPr>
          <a:xfrm>
            <a:off x="323850" y="6141080"/>
            <a:ext cx="488700" cy="309900"/>
          </a:xfrm>
          <a:prstGeom prst="rect">
            <a:avLst/>
          </a:prstGeom>
          <a:noFill/>
          <a:ln>
            <a:noFill/>
          </a:ln>
        </p:spPr>
        <p:txBody>
          <a:bodyPr spcFirstLastPara="1" wrap="square" lIns="91425" tIns="45700" rIns="91425" bIns="45700" anchor="ctr"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a:ln>
                  <a:noFill/>
                </a:ln>
                <a:solidFill>
                  <a:srgbClr val="3F3F3F"/>
                </a:solidFill>
                <a:effectLst/>
                <a:uLnTx/>
                <a:uFillTx/>
                <a:latin typeface="Avenir"/>
                <a:ea typeface="Avenir"/>
                <a:cs typeface="Avenir"/>
                <a:sym typeface="Avenir"/>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9</a:t>
            </a:fld>
            <a:endParaRPr kumimoji="0" sz="1200" b="0" i="0" u="none" strike="noStrike" kern="0" cap="none" spc="0" normalizeH="0" baseline="0" noProof="0">
              <a:ln>
                <a:noFill/>
              </a:ln>
              <a:solidFill>
                <a:srgbClr val="3F3F3F"/>
              </a:solidFill>
              <a:effectLst/>
              <a:uLnTx/>
              <a:uFillTx/>
              <a:latin typeface="Avenir"/>
              <a:ea typeface="Avenir"/>
              <a:cs typeface="Avenir"/>
              <a:sym typeface="Avenir"/>
            </a:endParaRPr>
          </a:p>
        </p:txBody>
      </p:sp>
      <p:sp>
        <p:nvSpPr>
          <p:cNvPr id="180" name="Google Shape;180;g10e8baa4dac_0_48"/>
          <p:cNvSpPr txBox="1"/>
          <p:nvPr/>
        </p:nvSpPr>
        <p:spPr>
          <a:xfrm>
            <a:off x="749391" y="6157540"/>
            <a:ext cx="222300" cy="2769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1200" b="0" i="0" u="none" strike="noStrike" kern="0" cap="none" spc="0" normalizeH="0" baseline="0" noProof="0">
                <a:ln>
                  <a:noFill/>
                </a:ln>
                <a:solidFill>
                  <a:srgbClr val="3F3F3F"/>
                </a:solidFill>
                <a:effectLst/>
                <a:uLnTx/>
                <a:uFillTx/>
                <a:latin typeface="Avenir"/>
                <a:ea typeface="Avenir"/>
                <a:cs typeface="Avenir"/>
                <a:sym typeface="Avenir"/>
              </a:rPr>
              <a:t>|</a:t>
            </a:r>
            <a:endParaRPr kumimoji="0" sz="1400" b="0" i="0" u="none" strike="noStrike" kern="0" cap="none" spc="0" normalizeH="0" baseline="0" noProof="0">
              <a:ln>
                <a:noFill/>
              </a:ln>
              <a:solidFill>
                <a:srgbClr val="000000"/>
              </a:solidFill>
              <a:effectLst/>
              <a:uLnTx/>
              <a:uFillTx/>
              <a:latin typeface="Arial"/>
              <a:cs typeface="Arial"/>
              <a:sym typeface="Arial"/>
            </a:endParaRPr>
          </a:p>
        </p:txBody>
      </p:sp>
      <p:sp>
        <p:nvSpPr>
          <p:cNvPr id="181" name="Google Shape;181;g10e8baa4dac_0_48"/>
          <p:cNvSpPr txBox="1"/>
          <p:nvPr/>
        </p:nvSpPr>
        <p:spPr>
          <a:xfrm>
            <a:off x="1304000" y="1503175"/>
            <a:ext cx="10097400" cy="424800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2000" b="1" i="0" u="none" strike="noStrike" kern="0" cap="none" spc="0" normalizeH="0" baseline="0" noProof="0" dirty="0">
              <a:ln>
                <a:noFill/>
              </a:ln>
              <a:solidFill>
                <a:srgbClr val="EF7850"/>
              </a:solidFill>
              <a:effectLst/>
              <a:uLnTx/>
              <a:uFillTx/>
              <a:latin typeface="Calibri" panose="020F0502020204030204" pitchFamily="34" charset="0"/>
              <a:ea typeface="Avenir"/>
              <a:cs typeface="Calibri" panose="020F0502020204030204" pitchFamily="34" charset="0"/>
              <a:sym typeface="Avenir"/>
            </a:endParaRPr>
          </a:p>
          <a:p>
            <a:pPr marL="457200" marR="0" lvl="0" indent="0" algn="l" defTabSz="914400" rtl="0" eaLnBrk="1" fontAlgn="auto" latinLnBrk="0" hangingPunct="1">
              <a:lnSpc>
                <a:spcPct val="100000"/>
              </a:lnSpc>
              <a:spcBef>
                <a:spcPts val="1200"/>
              </a:spcBef>
              <a:spcAft>
                <a:spcPts val="0"/>
              </a:spcAft>
              <a:buClr>
                <a:srgbClr val="000000"/>
              </a:buClr>
              <a:buSzTx/>
              <a:buFont typeface="Arial"/>
              <a:buNone/>
              <a:tabLst/>
              <a:defRPr/>
            </a:pPr>
            <a:endParaRPr kumimoji="0" lang="en-US" sz="2000" b="1" i="0" u="none" strike="noStrike" kern="0" cap="none" spc="0" normalizeH="0" baseline="0" noProof="0" dirty="0">
              <a:ln>
                <a:noFill/>
              </a:ln>
              <a:solidFill>
                <a:srgbClr val="EF7850"/>
              </a:solidFill>
              <a:effectLst/>
              <a:uLnTx/>
              <a:uFillTx/>
              <a:latin typeface="Calibri" panose="020F0502020204030204" pitchFamily="34" charset="0"/>
              <a:ea typeface="Avenir"/>
              <a:cs typeface="Calibri" panose="020F0502020204030204" pitchFamily="34" charset="0"/>
              <a:sym typeface="Avenir"/>
            </a:endParaRPr>
          </a:p>
          <a:p>
            <a:pPr marL="45720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Calibri" panose="020F0502020204030204" pitchFamily="34" charset="0"/>
              <a:cs typeface="Calibri" panose="020F0502020204030204" pitchFamily="34" charset="0"/>
              <a:sym typeface="Arial"/>
            </a:endParaRPr>
          </a:p>
        </p:txBody>
      </p:sp>
      <p:pic>
        <p:nvPicPr>
          <p:cNvPr id="3" name="Picture 2" descr="Logo&#10;&#10;Description automatically generated">
            <a:extLst>
              <a:ext uri="{FF2B5EF4-FFF2-40B4-BE49-F238E27FC236}">
                <a16:creationId xmlns:a16="http://schemas.microsoft.com/office/drawing/2014/main" id="{57418D94-5C27-4111-AAB1-F2C68E10A824}"/>
              </a:ext>
            </a:extLst>
          </p:cNvPr>
          <p:cNvPicPr>
            <a:picLocks noChangeAspect="1"/>
          </p:cNvPicPr>
          <p:nvPr/>
        </p:nvPicPr>
        <p:blipFill>
          <a:blip r:embed="rId3"/>
          <a:stretch>
            <a:fillRect/>
          </a:stretch>
        </p:blipFill>
        <p:spPr>
          <a:xfrm>
            <a:off x="9952522" y="5858972"/>
            <a:ext cx="1005038" cy="633268"/>
          </a:xfrm>
          <a:prstGeom prst="rect">
            <a:avLst/>
          </a:prstGeom>
        </p:spPr>
      </p:pic>
      <p:graphicFrame>
        <p:nvGraphicFramePr>
          <p:cNvPr id="9" name="Chart 8">
            <a:extLst>
              <a:ext uri="{FF2B5EF4-FFF2-40B4-BE49-F238E27FC236}">
                <a16:creationId xmlns:a16="http://schemas.microsoft.com/office/drawing/2014/main" id="{0AFC8A0D-A84E-488D-B910-1BA8F1045520}"/>
              </a:ext>
            </a:extLst>
          </p:cNvPr>
          <p:cNvGraphicFramePr/>
          <p:nvPr>
            <p:extLst>
              <p:ext uri="{D42A27DB-BD31-4B8C-83A1-F6EECF244321}">
                <p14:modId xmlns:p14="http://schemas.microsoft.com/office/powerpoint/2010/main" val="1985596290"/>
              </p:ext>
            </p:extLst>
          </p:nvPr>
        </p:nvGraphicFramePr>
        <p:xfrm>
          <a:off x="2929631" y="1657349"/>
          <a:ext cx="6454065" cy="397997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75979556"/>
      </p:ext>
    </p:extLst>
  </p:cSld>
  <p:clrMapOvr>
    <a:masterClrMapping/>
  </p:clrMapOvr>
</p:sld>
</file>

<file path=ppt/theme/theme1.xml><?xml version="1.0" encoding="utf-8"?>
<a:theme xmlns:a="http://schemas.openxmlformats.org/drawingml/2006/main" name="PAGE INTRODUCTION VIOLET">
  <a:themeElements>
    <a:clrScheme name="RESISTIRE">
      <a:dk1>
        <a:srgbClr val="000000"/>
      </a:dk1>
      <a:lt1>
        <a:srgbClr val="FFFFFF"/>
      </a:lt1>
      <a:dk2>
        <a:srgbClr val="44546A"/>
      </a:dk2>
      <a:lt2>
        <a:srgbClr val="E7E6E6"/>
      </a:lt2>
      <a:accent1>
        <a:srgbClr val="582B73"/>
      </a:accent1>
      <a:accent2>
        <a:srgbClr val="87CAC0"/>
      </a:accent2>
      <a:accent3>
        <a:srgbClr val="F9B769"/>
      </a:accent3>
      <a:accent4>
        <a:srgbClr val="EF7850"/>
      </a:accent4>
      <a:accent5>
        <a:srgbClr val="007980"/>
      </a:accent5>
      <a:accent6>
        <a:srgbClr val="2B2846"/>
      </a:accent6>
      <a:hlink>
        <a:srgbClr val="C0E1D7"/>
      </a:hlink>
      <a:folHlink>
        <a:srgbClr val="A877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Page intérieure">
  <a:themeElements>
    <a:clrScheme name="RESISTIRE">
      <a:dk1>
        <a:srgbClr val="000000"/>
      </a:dk1>
      <a:lt1>
        <a:srgbClr val="FFFFFF"/>
      </a:lt1>
      <a:dk2>
        <a:srgbClr val="44546A"/>
      </a:dk2>
      <a:lt2>
        <a:srgbClr val="E7E6E6"/>
      </a:lt2>
      <a:accent1>
        <a:srgbClr val="582B73"/>
      </a:accent1>
      <a:accent2>
        <a:srgbClr val="87CAC0"/>
      </a:accent2>
      <a:accent3>
        <a:srgbClr val="F9B769"/>
      </a:accent3>
      <a:accent4>
        <a:srgbClr val="EF7850"/>
      </a:accent4>
      <a:accent5>
        <a:srgbClr val="007980"/>
      </a:accent5>
      <a:accent6>
        <a:srgbClr val="2B2846"/>
      </a:accent6>
      <a:hlink>
        <a:srgbClr val="C0E1D7"/>
      </a:hlink>
      <a:folHlink>
        <a:srgbClr val="A877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Page debut partie fond bleu-vert 2">
  <a:themeElements>
    <a:clrScheme name="RESISTIRE">
      <a:dk1>
        <a:srgbClr val="000000"/>
      </a:dk1>
      <a:lt1>
        <a:srgbClr val="FFFFFF"/>
      </a:lt1>
      <a:dk2>
        <a:srgbClr val="44546A"/>
      </a:dk2>
      <a:lt2>
        <a:srgbClr val="E7E6E6"/>
      </a:lt2>
      <a:accent1>
        <a:srgbClr val="582B73"/>
      </a:accent1>
      <a:accent2>
        <a:srgbClr val="87CAC0"/>
      </a:accent2>
      <a:accent3>
        <a:srgbClr val="F9B769"/>
      </a:accent3>
      <a:accent4>
        <a:srgbClr val="EF7850"/>
      </a:accent4>
      <a:accent5>
        <a:srgbClr val="007980"/>
      </a:accent5>
      <a:accent6>
        <a:srgbClr val="2B2846"/>
      </a:accent6>
      <a:hlink>
        <a:srgbClr val="C0E1D7"/>
      </a:hlink>
      <a:folHlink>
        <a:srgbClr val="A877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Page debut partie fond sienna">
  <a:themeElements>
    <a:clrScheme name="RESISTIRE">
      <a:dk1>
        <a:srgbClr val="000000"/>
      </a:dk1>
      <a:lt1>
        <a:srgbClr val="FFFFFF"/>
      </a:lt1>
      <a:dk2>
        <a:srgbClr val="44546A"/>
      </a:dk2>
      <a:lt2>
        <a:srgbClr val="E7E6E6"/>
      </a:lt2>
      <a:accent1>
        <a:srgbClr val="582B73"/>
      </a:accent1>
      <a:accent2>
        <a:srgbClr val="87CAC0"/>
      </a:accent2>
      <a:accent3>
        <a:srgbClr val="F9B769"/>
      </a:accent3>
      <a:accent4>
        <a:srgbClr val="EF7850"/>
      </a:accent4>
      <a:accent5>
        <a:srgbClr val="007980"/>
      </a:accent5>
      <a:accent6>
        <a:srgbClr val="2B2846"/>
      </a:accent6>
      <a:hlink>
        <a:srgbClr val="C0E1D7"/>
      </a:hlink>
      <a:folHlink>
        <a:srgbClr val="A877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AE3915D417D6949827AE4D270F987FE" ma:contentTypeVersion="13" ma:contentTypeDescription="Create a new document." ma:contentTypeScope="" ma:versionID="53f40dff9cba49069c020d3589d16746">
  <xsd:schema xmlns:xsd="http://www.w3.org/2001/XMLSchema" xmlns:xs="http://www.w3.org/2001/XMLSchema" xmlns:p="http://schemas.microsoft.com/office/2006/metadata/properties" xmlns:ns3="153dd187-e1cd-4a34-8c9d-6ee983db2a4a" xmlns:ns4="9866cfa3-0fe6-4495-b634-73407a5571b4" targetNamespace="http://schemas.microsoft.com/office/2006/metadata/properties" ma:root="true" ma:fieldsID="bb5fa240d7e67cb170c785886bf2394c" ns3:_="" ns4:_="">
    <xsd:import namespace="153dd187-e1cd-4a34-8c9d-6ee983db2a4a"/>
    <xsd:import namespace="9866cfa3-0fe6-4495-b634-73407a5571b4"/>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DateTake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53dd187-e1cd-4a34-8c9d-6ee983db2a4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866cfa3-0fe6-4495-b634-73407a5571b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686FDEC-44DE-4596-A87F-DBDD87562C0C}">
  <ds:schemaRefs>
    <ds:schemaRef ds:uri="http://www.w3.org/XML/1998/namespace"/>
    <ds:schemaRef ds:uri="http://purl.org/dc/dcmitype/"/>
    <ds:schemaRef ds:uri="http://schemas.microsoft.com/office/2006/documentManagement/types"/>
    <ds:schemaRef ds:uri="http://purl.org/dc/elements/1.1/"/>
    <ds:schemaRef ds:uri="http://purl.org/dc/terms/"/>
    <ds:schemaRef ds:uri="http://schemas.microsoft.com/office/infopath/2007/PartnerControls"/>
    <ds:schemaRef ds:uri="153dd187-e1cd-4a34-8c9d-6ee983db2a4a"/>
    <ds:schemaRef ds:uri="http://schemas.openxmlformats.org/package/2006/metadata/core-properties"/>
    <ds:schemaRef ds:uri="9866cfa3-0fe6-4495-b634-73407a5571b4"/>
    <ds:schemaRef ds:uri="http://schemas.microsoft.com/office/2006/metadata/properties"/>
  </ds:schemaRefs>
</ds:datastoreItem>
</file>

<file path=customXml/itemProps2.xml><?xml version="1.0" encoding="utf-8"?>
<ds:datastoreItem xmlns:ds="http://schemas.openxmlformats.org/officeDocument/2006/customXml" ds:itemID="{9D5D8998-F8DE-43CB-A718-E52B6661B65C}">
  <ds:schemaRefs>
    <ds:schemaRef ds:uri="http://schemas.microsoft.com/sharepoint/v3/contenttype/forms"/>
  </ds:schemaRefs>
</ds:datastoreItem>
</file>

<file path=customXml/itemProps3.xml><?xml version="1.0" encoding="utf-8"?>
<ds:datastoreItem xmlns:ds="http://schemas.openxmlformats.org/officeDocument/2006/customXml" ds:itemID="{09F162E4-9A87-4B79-8701-743BDF9962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53dd187-e1cd-4a34-8c9d-6ee983db2a4a"/>
    <ds:schemaRef ds:uri="9866cfa3-0fe6-4495-b634-73407a5571b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17150</TotalTime>
  <Words>2211</Words>
  <Application>Microsoft Office PowerPoint</Application>
  <PresentationFormat>Widescreen</PresentationFormat>
  <Paragraphs>474</Paragraphs>
  <Slides>31</Slides>
  <Notes>29</Notes>
  <HiddenSlides>0</HiddenSlides>
  <MMClips>0</MMClips>
  <ScaleCrop>false</ScaleCrop>
  <HeadingPairs>
    <vt:vector size="6" baseType="variant">
      <vt:variant>
        <vt:lpstr>Fonts Used</vt:lpstr>
      </vt:variant>
      <vt:variant>
        <vt:i4>7</vt:i4>
      </vt:variant>
      <vt:variant>
        <vt:lpstr>Theme</vt:lpstr>
      </vt:variant>
      <vt:variant>
        <vt:i4>4</vt:i4>
      </vt:variant>
      <vt:variant>
        <vt:lpstr>Slide Titles</vt:lpstr>
      </vt:variant>
      <vt:variant>
        <vt:i4>31</vt:i4>
      </vt:variant>
    </vt:vector>
  </HeadingPairs>
  <TitlesOfParts>
    <vt:vector size="42" baseType="lpstr">
      <vt:lpstr>Avenir</vt:lpstr>
      <vt:lpstr>Calibri</vt:lpstr>
      <vt:lpstr>Times New Roman</vt:lpstr>
      <vt:lpstr>Arial</vt:lpstr>
      <vt:lpstr>Baloo 2</vt:lpstr>
      <vt:lpstr>Avenir Black</vt:lpstr>
      <vt:lpstr>Avenir Book</vt:lpstr>
      <vt:lpstr>PAGE INTRODUCTION VIOLET</vt:lpstr>
      <vt:lpstr>2_Page intérieure</vt:lpstr>
      <vt:lpstr>Page debut partie fond bleu-vert 2</vt:lpstr>
      <vt:lpstr>Page debut partie fond sienna</vt:lpstr>
      <vt:lpstr>PowerPoint Presentation</vt:lpstr>
      <vt:lpstr>Summary</vt:lpstr>
      <vt:lpstr>RESISTIRÉ at a glance</vt:lpstr>
      <vt:lpstr>Consortium</vt:lpstr>
      <vt:lpstr>RESISTIRÉ Project Methodology</vt:lpstr>
      <vt:lpstr>COVID-19, gender and inequalities: international evidence </vt:lpstr>
      <vt:lpstr>COVID-19 policies in Ireland: gender, care and employment</vt:lpstr>
      <vt:lpstr>Women and employment in Ireland: overview and context</vt:lpstr>
      <vt:lpstr>Female employment rates pre-COVID-19 trends: EU and Ireland (1998-2019)</vt:lpstr>
      <vt:lpstr>Sectoral segregation: ‘male’ and ‘female’ sectors pre-COVID-19 (2019 Q4)</vt:lpstr>
      <vt:lpstr>Occupational segregation: ‘male’ and ‘female’ dominated occupations pre-COVID-19 (2019 Q4)</vt:lpstr>
      <vt:lpstr>Gender and care in Ireland</vt:lpstr>
      <vt:lpstr>Family carers in Ireland: growth and gender divisions</vt:lpstr>
      <vt:lpstr>Childcare in Ireland: parents, relatives, childminders and creches</vt:lpstr>
      <vt:lpstr>COVID-19 lockdowns in Ireland: 2020 and 2021</vt:lpstr>
      <vt:lpstr>COVID-19 mitigation and support policies (1)</vt:lpstr>
      <vt:lpstr>COVID-19 mitigation and support policies (2)</vt:lpstr>
      <vt:lpstr>Mitigation policies and relevant policy domains</vt:lpstr>
      <vt:lpstr>Irish government policies during COVID-19: care and unpaid work</vt:lpstr>
      <vt:lpstr>COVID-19 and family life: gender and the impact of pandemic (2020 Q2)</vt:lpstr>
      <vt:lpstr>COVID-19 short-term effects on employment and remote working (2020 Q2)</vt:lpstr>
      <vt:lpstr>COVID-19 and employment: long-term context and short-term impact</vt:lpstr>
      <vt:lpstr>COVID-19 and employment: long-term trends in part-time work for women</vt:lpstr>
      <vt:lpstr>COVID-19 and employment: parenthood as an important factor? </vt:lpstr>
      <vt:lpstr>Intersectional impact on employment: COVID-19, long term trends and country of birth</vt:lpstr>
      <vt:lpstr>Intersectional impact on employment: COVID-19, long term trends and education </vt:lpstr>
      <vt:lpstr>Horizontal segregation: what would the long-term effects look like? </vt:lpstr>
      <vt:lpstr>Conclusion: The future impacts?</vt:lpstr>
      <vt:lpstr>PowerPoint Presentation</vt:lpstr>
      <vt:lpstr>“There is always a better story than the better story”  Dina Georgis</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Sean Henry</cp:lastModifiedBy>
  <cp:revision>21</cp:revision>
  <dcterms:created xsi:type="dcterms:W3CDTF">2021-04-28T09:18:17Z</dcterms:created>
  <dcterms:modified xsi:type="dcterms:W3CDTF">2022-05-24T14:34:05Z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0x0101001AE3915D417D6949827AE4D270F987FE</vt:lpwstr>
  </property>
</Properties>
</file>